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75" r:id="rId3"/>
    <p:sldId id="257" r:id="rId4"/>
    <p:sldId id="265" r:id="rId5"/>
    <p:sldId id="272" r:id="rId6"/>
    <p:sldId id="273" r:id="rId7"/>
    <p:sldId id="258" r:id="rId8"/>
    <p:sldId id="278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77" r:id="rId17"/>
  </p:sldIdLst>
  <p:sldSz cx="12192000" cy="79375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6C8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12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04497C-99F5-4D6A-8CC1-BCC6A4EC967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46CEFFE-FA00-44BA-A33E-BC22F1DB7002}">
      <dgm:prSet phldrT="[Text]" custT="1"/>
      <dgm:spPr>
        <a:solidFill>
          <a:srgbClr val="0466C8"/>
        </a:solidFill>
      </dgm:spPr>
      <dgm:t>
        <a:bodyPr/>
        <a:lstStyle/>
        <a:p>
          <a:r>
            <a:rPr lang="en-US" sz="1800" dirty="0" smtClean="0"/>
            <a:t>Data </a:t>
          </a:r>
          <a:r>
            <a:rPr lang="en-US" sz="1800" dirty="0" err="1" smtClean="0"/>
            <a:t>Yükle</a:t>
          </a:r>
          <a:endParaRPr lang="en-US" sz="1800" dirty="0" smtClean="0"/>
        </a:p>
        <a:p>
          <a:r>
            <a:rPr lang="en-US" sz="1200" dirty="0" smtClean="0"/>
            <a:t>Excel/</a:t>
          </a:r>
          <a:r>
            <a:rPr lang="en-US" sz="1200" dirty="0" err="1" smtClean="0"/>
            <a:t>Entegrasyon</a:t>
          </a:r>
          <a:endParaRPr lang="en-US" sz="1200" dirty="0"/>
        </a:p>
      </dgm:t>
    </dgm:pt>
    <dgm:pt modelId="{91DC79DF-779E-422C-A890-620F36D393B3}" type="parTrans" cxnId="{69ACCBC0-EC96-42E8-BD14-F7BC7AB367CC}">
      <dgm:prSet/>
      <dgm:spPr/>
      <dgm:t>
        <a:bodyPr/>
        <a:lstStyle/>
        <a:p>
          <a:endParaRPr lang="en-US"/>
        </a:p>
      </dgm:t>
    </dgm:pt>
    <dgm:pt modelId="{1BCF451E-1C1D-4F76-8481-F8BB044D8713}" type="sibTrans" cxnId="{69ACCBC0-EC96-42E8-BD14-F7BC7AB367CC}">
      <dgm:prSet/>
      <dgm:spPr/>
      <dgm:t>
        <a:bodyPr/>
        <a:lstStyle/>
        <a:p>
          <a:endParaRPr lang="en-US"/>
        </a:p>
      </dgm:t>
    </dgm:pt>
    <dgm:pt modelId="{165E1AF2-66D5-40AA-A851-8F21FD8D69EC}">
      <dgm:prSet phldrT="[Text]"/>
      <dgm:spPr>
        <a:solidFill>
          <a:srgbClr val="0466C8"/>
        </a:solidFill>
      </dgm:spPr>
      <dgm:t>
        <a:bodyPr/>
        <a:lstStyle/>
        <a:p>
          <a:r>
            <a:rPr lang="tr-TR" dirty="0" smtClean="0"/>
            <a:t>Lucy’e Öğret</a:t>
          </a:r>
          <a:endParaRPr lang="en-US" dirty="0"/>
        </a:p>
      </dgm:t>
    </dgm:pt>
    <dgm:pt modelId="{7C11C9BA-393F-4BD0-BCC2-BB577617F561}" type="parTrans" cxnId="{1E6E7048-6B00-4B4F-875E-C0BC185BE36C}">
      <dgm:prSet/>
      <dgm:spPr/>
      <dgm:t>
        <a:bodyPr/>
        <a:lstStyle/>
        <a:p>
          <a:endParaRPr lang="en-US"/>
        </a:p>
      </dgm:t>
    </dgm:pt>
    <dgm:pt modelId="{83B5EEF9-0495-45D0-8F3D-FF71A9AC21F3}" type="sibTrans" cxnId="{1E6E7048-6B00-4B4F-875E-C0BC185BE36C}">
      <dgm:prSet/>
      <dgm:spPr/>
      <dgm:t>
        <a:bodyPr/>
        <a:lstStyle/>
        <a:p>
          <a:endParaRPr lang="en-US"/>
        </a:p>
      </dgm:t>
    </dgm:pt>
    <dgm:pt modelId="{15D17506-29C3-4C6C-9DF3-DDBAC9DCEB5B}">
      <dgm:prSet custT="1"/>
      <dgm:spPr>
        <a:solidFill>
          <a:srgbClr val="0466C8"/>
        </a:solidFill>
      </dgm:spPr>
      <dgm:t>
        <a:bodyPr/>
        <a:lstStyle/>
        <a:p>
          <a:r>
            <a:rPr lang="tr-TR" sz="2400" dirty="0" smtClean="0"/>
            <a:t>Onayla</a:t>
          </a:r>
          <a:endParaRPr lang="en-US" sz="2400" dirty="0"/>
        </a:p>
      </dgm:t>
    </dgm:pt>
    <dgm:pt modelId="{5A684693-CEC6-48E1-944A-C4C6E8F02DDA}" type="parTrans" cxnId="{4A895557-496C-466E-984A-52C9CB1AF681}">
      <dgm:prSet/>
      <dgm:spPr/>
      <dgm:t>
        <a:bodyPr/>
        <a:lstStyle/>
        <a:p>
          <a:endParaRPr lang="en-US"/>
        </a:p>
      </dgm:t>
    </dgm:pt>
    <dgm:pt modelId="{AC3E1BD4-E189-4C1C-AFFD-330FE447E04F}" type="sibTrans" cxnId="{4A895557-496C-466E-984A-52C9CB1AF681}">
      <dgm:prSet/>
      <dgm:spPr/>
      <dgm:t>
        <a:bodyPr/>
        <a:lstStyle/>
        <a:p>
          <a:endParaRPr lang="en-US"/>
        </a:p>
      </dgm:t>
    </dgm:pt>
    <dgm:pt modelId="{42CD782D-B548-4916-BCEB-28373FCC74D5}">
      <dgm:prSet/>
      <dgm:spPr>
        <a:solidFill>
          <a:srgbClr val="0466C8"/>
        </a:solidFill>
      </dgm:spPr>
      <dgm:t>
        <a:bodyPr/>
        <a:lstStyle/>
        <a:p>
          <a:r>
            <a:rPr lang="tr-TR" dirty="0" smtClean="0"/>
            <a:t>Sonuçlar Kontrol</a:t>
          </a:r>
          <a:endParaRPr lang="en-US" dirty="0"/>
        </a:p>
      </dgm:t>
    </dgm:pt>
    <dgm:pt modelId="{7E9EA93B-F842-4395-AAC7-B2890E5FF4AF}" type="parTrans" cxnId="{7A4F73F8-5D79-48F3-A23B-B10BE18C7717}">
      <dgm:prSet/>
      <dgm:spPr/>
      <dgm:t>
        <a:bodyPr/>
        <a:lstStyle/>
        <a:p>
          <a:endParaRPr lang="en-US"/>
        </a:p>
      </dgm:t>
    </dgm:pt>
    <dgm:pt modelId="{092E10F0-C7B7-42CF-BA88-985F805F711F}" type="sibTrans" cxnId="{7A4F73F8-5D79-48F3-A23B-B10BE18C7717}">
      <dgm:prSet/>
      <dgm:spPr/>
      <dgm:t>
        <a:bodyPr/>
        <a:lstStyle/>
        <a:p>
          <a:endParaRPr lang="en-US"/>
        </a:p>
      </dgm:t>
    </dgm:pt>
    <dgm:pt modelId="{B18017EC-6D95-4754-AA58-43AF1A17B385}">
      <dgm:prSet/>
      <dgm:spPr>
        <a:solidFill>
          <a:srgbClr val="0466C8"/>
        </a:solidFill>
      </dgm:spPr>
      <dgm:t>
        <a:bodyPr/>
        <a:lstStyle/>
        <a:p>
          <a:r>
            <a:rPr lang="en-US" dirty="0" smtClean="0"/>
            <a:t>DSS Manuel</a:t>
          </a:r>
          <a:endParaRPr lang="en-US" dirty="0"/>
        </a:p>
      </dgm:t>
    </dgm:pt>
    <dgm:pt modelId="{BAF2CE0F-8E7D-427C-92F1-C8B1B7C0C1EE}" type="parTrans" cxnId="{AA20FB09-0499-494E-B0BC-B78D5BBB4BD7}">
      <dgm:prSet/>
      <dgm:spPr/>
      <dgm:t>
        <a:bodyPr/>
        <a:lstStyle/>
        <a:p>
          <a:endParaRPr lang="en-US"/>
        </a:p>
      </dgm:t>
    </dgm:pt>
    <dgm:pt modelId="{57986CE6-63ED-4B50-BF67-D631A6C9D777}" type="sibTrans" cxnId="{AA20FB09-0499-494E-B0BC-B78D5BBB4BD7}">
      <dgm:prSet/>
      <dgm:spPr/>
      <dgm:t>
        <a:bodyPr/>
        <a:lstStyle/>
        <a:p>
          <a:endParaRPr lang="en-US"/>
        </a:p>
      </dgm:t>
    </dgm:pt>
    <dgm:pt modelId="{73367303-2BF6-4F1C-8999-A7FD16138763}">
      <dgm:prSet/>
      <dgm:spPr>
        <a:solidFill>
          <a:srgbClr val="0466C8"/>
        </a:solidFill>
      </dgm:spPr>
      <dgm:t>
        <a:bodyPr/>
        <a:lstStyle/>
        <a:p>
          <a:r>
            <a:rPr lang="en-US" smtClean="0"/>
            <a:t>Lucy’le</a:t>
          </a:r>
          <a:endParaRPr lang="en-US" dirty="0"/>
        </a:p>
      </dgm:t>
    </dgm:pt>
    <dgm:pt modelId="{DD867C8F-BC86-47DD-A3AE-93AC9DF0853E}" type="parTrans" cxnId="{57935720-3456-4459-AA2B-7DE84D4AB63F}">
      <dgm:prSet/>
      <dgm:spPr/>
      <dgm:t>
        <a:bodyPr/>
        <a:lstStyle/>
        <a:p>
          <a:endParaRPr lang="en-US"/>
        </a:p>
      </dgm:t>
    </dgm:pt>
    <dgm:pt modelId="{8BDF3C3D-22AB-41D3-82C0-A4839756B32A}" type="sibTrans" cxnId="{57935720-3456-4459-AA2B-7DE84D4AB63F}">
      <dgm:prSet/>
      <dgm:spPr/>
      <dgm:t>
        <a:bodyPr/>
        <a:lstStyle/>
        <a:p>
          <a:endParaRPr lang="en-US"/>
        </a:p>
      </dgm:t>
    </dgm:pt>
    <dgm:pt modelId="{CF9563A5-A470-4F6C-BF02-5388B3F9F180}">
      <dgm:prSet/>
      <dgm:spPr>
        <a:solidFill>
          <a:srgbClr val="0466C8"/>
        </a:solidFill>
      </dgm:spPr>
      <dgm:t>
        <a:bodyPr/>
        <a:lstStyle/>
        <a:p>
          <a:r>
            <a:rPr lang="en-US" dirty="0" smtClean="0"/>
            <a:t>Excel </a:t>
          </a:r>
          <a:r>
            <a:rPr lang="en-US" dirty="0" err="1" smtClean="0"/>
            <a:t>Kontrol</a:t>
          </a:r>
          <a:endParaRPr lang="en-US" dirty="0"/>
        </a:p>
      </dgm:t>
    </dgm:pt>
    <dgm:pt modelId="{67AB53CB-4849-4164-ABEF-14379501CC6F}" type="parTrans" cxnId="{576E804A-88FC-41F3-9225-B655A43E579A}">
      <dgm:prSet/>
      <dgm:spPr/>
      <dgm:t>
        <a:bodyPr/>
        <a:lstStyle/>
        <a:p>
          <a:endParaRPr lang="en-US"/>
        </a:p>
      </dgm:t>
    </dgm:pt>
    <dgm:pt modelId="{95167AAD-0993-42AC-994B-038300FB2EA1}" type="sibTrans" cxnId="{576E804A-88FC-41F3-9225-B655A43E579A}">
      <dgm:prSet/>
      <dgm:spPr/>
      <dgm:t>
        <a:bodyPr/>
        <a:lstStyle/>
        <a:p>
          <a:endParaRPr lang="en-US"/>
        </a:p>
      </dgm:t>
    </dgm:pt>
    <dgm:pt modelId="{55ED7257-17D5-428E-8B9B-8DF4AD0D0715}" type="pres">
      <dgm:prSet presAssocID="{0D04497C-99F5-4D6A-8CC1-BCC6A4EC9674}" presName="Name0" presStyleCnt="0">
        <dgm:presLayoutVars>
          <dgm:dir/>
          <dgm:animLvl val="lvl"/>
          <dgm:resizeHandles val="exact"/>
        </dgm:presLayoutVars>
      </dgm:prSet>
      <dgm:spPr/>
    </dgm:pt>
    <dgm:pt modelId="{61E809E9-01D7-4E4C-9B49-5B3837290ED8}" type="pres">
      <dgm:prSet presAssocID="{646CEFFE-FA00-44BA-A33E-BC22F1DB7002}" presName="parTxOnly" presStyleLbl="node1" presStyleIdx="0" presStyleCnt="7" custScaleX="1149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EDBE4-DDA7-4170-BF25-F0FAA75150B6}" type="pres">
      <dgm:prSet presAssocID="{1BCF451E-1C1D-4F76-8481-F8BB044D8713}" presName="parTxOnlySpace" presStyleCnt="0"/>
      <dgm:spPr/>
    </dgm:pt>
    <dgm:pt modelId="{3F8BBC1E-BA1C-4486-9D91-C7DCFA74C37C}" type="pres">
      <dgm:prSet presAssocID="{73367303-2BF6-4F1C-8999-A7FD16138763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E2624-A11A-44E9-B1FF-06D0D39454C6}" type="pres">
      <dgm:prSet presAssocID="{8BDF3C3D-22AB-41D3-82C0-A4839756B32A}" presName="parTxOnlySpace" presStyleCnt="0"/>
      <dgm:spPr/>
    </dgm:pt>
    <dgm:pt modelId="{46788E15-75B5-4822-92E3-0AE5347592F9}" type="pres">
      <dgm:prSet presAssocID="{42CD782D-B548-4916-BCEB-28373FCC74D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09401-259B-4C4F-87DD-79EC2B06F39D}" type="pres">
      <dgm:prSet presAssocID="{092E10F0-C7B7-42CF-BA88-985F805F711F}" presName="parTxOnlySpace" presStyleCnt="0"/>
      <dgm:spPr/>
    </dgm:pt>
    <dgm:pt modelId="{610588E0-D7BF-488F-8BD1-69C8393E322F}" type="pres">
      <dgm:prSet presAssocID="{B18017EC-6D95-4754-AA58-43AF1A17B385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6667B-B3D2-4C65-9CA9-CE8D5F6E4252}" type="pres">
      <dgm:prSet presAssocID="{57986CE6-63ED-4B50-BF67-D631A6C9D777}" presName="parTxOnlySpace" presStyleCnt="0"/>
      <dgm:spPr/>
    </dgm:pt>
    <dgm:pt modelId="{D67C061D-08CC-4CC2-AB68-344C43BAAE44}" type="pres">
      <dgm:prSet presAssocID="{CF9563A5-A470-4F6C-BF02-5388B3F9F180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E90B05-283B-4C16-8150-2A12D34B2F8D}" type="pres">
      <dgm:prSet presAssocID="{95167AAD-0993-42AC-994B-038300FB2EA1}" presName="parTxOnlySpace" presStyleCnt="0"/>
      <dgm:spPr/>
    </dgm:pt>
    <dgm:pt modelId="{3CE8D690-628D-47D9-BC78-D54F5C7BFB0B}" type="pres">
      <dgm:prSet presAssocID="{15D17506-29C3-4C6C-9DF3-DDBAC9DCEB5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38C2F-2C26-4B2B-B6F9-776E3D183B77}" type="pres">
      <dgm:prSet presAssocID="{AC3E1BD4-E189-4C1C-AFFD-330FE447E04F}" presName="parTxOnlySpace" presStyleCnt="0"/>
      <dgm:spPr/>
    </dgm:pt>
    <dgm:pt modelId="{A926AEC4-FAF3-41FB-A1DF-D1322F357EF1}" type="pres">
      <dgm:prSet presAssocID="{165E1AF2-66D5-40AA-A851-8F21FD8D69EC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895557-496C-466E-984A-52C9CB1AF681}" srcId="{0D04497C-99F5-4D6A-8CC1-BCC6A4EC9674}" destId="{15D17506-29C3-4C6C-9DF3-DDBAC9DCEB5B}" srcOrd="5" destOrd="0" parTransId="{5A684693-CEC6-48E1-944A-C4C6E8F02DDA}" sibTransId="{AC3E1BD4-E189-4C1C-AFFD-330FE447E04F}"/>
    <dgm:cxn modelId="{7A4F73F8-5D79-48F3-A23B-B10BE18C7717}" srcId="{0D04497C-99F5-4D6A-8CC1-BCC6A4EC9674}" destId="{42CD782D-B548-4916-BCEB-28373FCC74D5}" srcOrd="2" destOrd="0" parTransId="{7E9EA93B-F842-4395-AAC7-B2890E5FF4AF}" sibTransId="{092E10F0-C7B7-42CF-BA88-985F805F711F}"/>
    <dgm:cxn modelId="{1E6E7048-6B00-4B4F-875E-C0BC185BE36C}" srcId="{0D04497C-99F5-4D6A-8CC1-BCC6A4EC9674}" destId="{165E1AF2-66D5-40AA-A851-8F21FD8D69EC}" srcOrd="6" destOrd="0" parTransId="{7C11C9BA-393F-4BD0-BCC2-BB577617F561}" sibTransId="{83B5EEF9-0495-45D0-8F3D-FF71A9AC21F3}"/>
    <dgm:cxn modelId="{57935720-3456-4459-AA2B-7DE84D4AB63F}" srcId="{0D04497C-99F5-4D6A-8CC1-BCC6A4EC9674}" destId="{73367303-2BF6-4F1C-8999-A7FD16138763}" srcOrd="1" destOrd="0" parTransId="{DD867C8F-BC86-47DD-A3AE-93AC9DF0853E}" sibTransId="{8BDF3C3D-22AB-41D3-82C0-A4839756B32A}"/>
    <dgm:cxn modelId="{19144BEE-E073-4809-9EED-F416F312C668}" type="presOf" srcId="{15D17506-29C3-4C6C-9DF3-DDBAC9DCEB5B}" destId="{3CE8D690-628D-47D9-BC78-D54F5C7BFB0B}" srcOrd="0" destOrd="0" presId="urn:microsoft.com/office/officeart/2005/8/layout/chevron1"/>
    <dgm:cxn modelId="{46780E4E-72E1-4F13-8ACC-0D9AFE27FA0F}" type="presOf" srcId="{646CEFFE-FA00-44BA-A33E-BC22F1DB7002}" destId="{61E809E9-01D7-4E4C-9B49-5B3837290ED8}" srcOrd="0" destOrd="0" presId="urn:microsoft.com/office/officeart/2005/8/layout/chevron1"/>
    <dgm:cxn modelId="{71A1CBFD-0049-4CBF-8034-2242B3181416}" type="presOf" srcId="{73367303-2BF6-4F1C-8999-A7FD16138763}" destId="{3F8BBC1E-BA1C-4486-9D91-C7DCFA74C37C}" srcOrd="0" destOrd="0" presId="urn:microsoft.com/office/officeart/2005/8/layout/chevron1"/>
    <dgm:cxn modelId="{FAE4424F-8FD0-46B9-AEFE-BE14B5B7D4DA}" type="presOf" srcId="{0D04497C-99F5-4D6A-8CC1-BCC6A4EC9674}" destId="{55ED7257-17D5-428E-8B9B-8DF4AD0D0715}" srcOrd="0" destOrd="0" presId="urn:microsoft.com/office/officeart/2005/8/layout/chevron1"/>
    <dgm:cxn modelId="{44E5B230-3E95-4831-9F33-A09DD64350B1}" type="presOf" srcId="{42CD782D-B548-4916-BCEB-28373FCC74D5}" destId="{46788E15-75B5-4822-92E3-0AE5347592F9}" srcOrd="0" destOrd="0" presId="urn:microsoft.com/office/officeart/2005/8/layout/chevron1"/>
    <dgm:cxn modelId="{69ACCBC0-EC96-42E8-BD14-F7BC7AB367CC}" srcId="{0D04497C-99F5-4D6A-8CC1-BCC6A4EC9674}" destId="{646CEFFE-FA00-44BA-A33E-BC22F1DB7002}" srcOrd="0" destOrd="0" parTransId="{91DC79DF-779E-422C-A890-620F36D393B3}" sibTransId="{1BCF451E-1C1D-4F76-8481-F8BB044D8713}"/>
    <dgm:cxn modelId="{CEAE4E6C-0D26-42EA-BE9D-E31BC17DFA6E}" type="presOf" srcId="{CF9563A5-A470-4F6C-BF02-5388B3F9F180}" destId="{D67C061D-08CC-4CC2-AB68-344C43BAAE44}" srcOrd="0" destOrd="0" presId="urn:microsoft.com/office/officeart/2005/8/layout/chevron1"/>
    <dgm:cxn modelId="{83D8C83A-43AA-4650-B85D-98F90D65333A}" type="presOf" srcId="{165E1AF2-66D5-40AA-A851-8F21FD8D69EC}" destId="{A926AEC4-FAF3-41FB-A1DF-D1322F357EF1}" srcOrd="0" destOrd="0" presId="urn:microsoft.com/office/officeart/2005/8/layout/chevron1"/>
    <dgm:cxn modelId="{576E804A-88FC-41F3-9225-B655A43E579A}" srcId="{0D04497C-99F5-4D6A-8CC1-BCC6A4EC9674}" destId="{CF9563A5-A470-4F6C-BF02-5388B3F9F180}" srcOrd="4" destOrd="0" parTransId="{67AB53CB-4849-4164-ABEF-14379501CC6F}" sibTransId="{95167AAD-0993-42AC-994B-038300FB2EA1}"/>
    <dgm:cxn modelId="{E0D83D0A-D7CB-4A2A-A640-E7B4CCDEE51C}" type="presOf" srcId="{B18017EC-6D95-4754-AA58-43AF1A17B385}" destId="{610588E0-D7BF-488F-8BD1-69C8393E322F}" srcOrd="0" destOrd="0" presId="urn:microsoft.com/office/officeart/2005/8/layout/chevron1"/>
    <dgm:cxn modelId="{AA20FB09-0499-494E-B0BC-B78D5BBB4BD7}" srcId="{0D04497C-99F5-4D6A-8CC1-BCC6A4EC9674}" destId="{B18017EC-6D95-4754-AA58-43AF1A17B385}" srcOrd="3" destOrd="0" parTransId="{BAF2CE0F-8E7D-427C-92F1-C8B1B7C0C1EE}" sibTransId="{57986CE6-63ED-4B50-BF67-D631A6C9D777}"/>
    <dgm:cxn modelId="{479ED040-A907-40BA-8FEF-255278C167C9}" type="presParOf" srcId="{55ED7257-17D5-428E-8B9B-8DF4AD0D0715}" destId="{61E809E9-01D7-4E4C-9B49-5B3837290ED8}" srcOrd="0" destOrd="0" presId="urn:microsoft.com/office/officeart/2005/8/layout/chevron1"/>
    <dgm:cxn modelId="{BC3F8D44-A55E-406F-A337-DC2A14FCAD39}" type="presParOf" srcId="{55ED7257-17D5-428E-8B9B-8DF4AD0D0715}" destId="{520EDBE4-DDA7-4170-BF25-F0FAA75150B6}" srcOrd="1" destOrd="0" presId="urn:microsoft.com/office/officeart/2005/8/layout/chevron1"/>
    <dgm:cxn modelId="{A66C846E-7B21-4ADE-9688-D529B9F82E88}" type="presParOf" srcId="{55ED7257-17D5-428E-8B9B-8DF4AD0D0715}" destId="{3F8BBC1E-BA1C-4486-9D91-C7DCFA74C37C}" srcOrd="2" destOrd="0" presId="urn:microsoft.com/office/officeart/2005/8/layout/chevron1"/>
    <dgm:cxn modelId="{3AEDF331-53B3-492E-9CC7-CC741AA58E57}" type="presParOf" srcId="{55ED7257-17D5-428E-8B9B-8DF4AD0D0715}" destId="{C88E2624-A11A-44E9-B1FF-06D0D39454C6}" srcOrd="3" destOrd="0" presId="urn:microsoft.com/office/officeart/2005/8/layout/chevron1"/>
    <dgm:cxn modelId="{6E978E80-FE77-4ABE-B26A-9104786E6CA6}" type="presParOf" srcId="{55ED7257-17D5-428E-8B9B-8DF4AD0D0715}" destId="{46788E15-75B5-4822-92E3-0AE5347592F9}" srcOrd="4" destOrd="0" presId="urn:microsoft.com/office/officeart/2005/8/layout/chevron1"/>
    <dgm:cxn modelId="{A6C1E05B-0504-44AC-A5DA-3A795E70ED01}" type="presParOf" srcId="{55ED7257-17D5-428E-8B9B-8DF4AD0D0715}" destId="{8C609401-259B-4C4F-87DD-79EC2B06F39D}" srcOrd="5" destOrd="0" presId="urn:microsoft.com/office/officeart/2005/8/layout/chevron1"/>
    <dgm:cxn modelId="{F959E289-0277-44EE-AF10-61591EC1DBFA}" type="presParOf" srcId="{55ED7257-17D5-428E-8B9B-8DF4AD0D0715}" destId="{610588E0-D7BF-488F-8BD1-69C8393E322F}" srcOrd="6" destOrd="0" presId="urn:microsoft.com/office/officeart/2005/8/layout/chevron1"/>
    <dgm:cxn modelId="{8C664488-1553-4EEB-98F4-2056FBE7F918}" type="presParOf" srcId="{55ED7257-17D5-428E-8B9B-8DF4AD0D0715}" destId="{0276667B-B3D2-4C65-9CA9-CE8D5F6E4252}" srcOrd="7" destOrd="0" presId="urn:microsoft.com/office/officeart/2005/8/layout/chevron1"/>
    <dgm:cxn modelId="{3CCC1422-6F41-4D46-B3FA-7D6FEDEEBDD6}" type="presParOf" srcId="{55ED7257-17D5-428E-8B9B-8DF4AD0D0715}" destId="{D67C061D-08CC-4CC2-AB68-344C43BAAE44}" srcOrd="8" destOrd="0" presId="urn:microsoft.com/office/officeart/2005/8/layout/chevron1"/>
    <dgm:cxn modelId="{FC650CEE-5744-45DA-A16A-18DD92485532}" type="presParOf" srcId="{55ED7257-17D5-428E-8B9B-8DF4AD0D0715}" destId="{51E90B05-283B-4C16-8150-2A12D34B2F8D}" srcOrd="9" destOrd="0" presId="urn:microsoft.com/office/officeart/2005/8/layout/chevron1"/>
    <dgm:cxn modelId="{893DBAA3-2A32-4663-81AC-6833360D8E0E}" type="presParOf" srcId="{55ED7257-17D5-428E-8B9B-8DF4AD0D0715}" destId="{3CE8D690-628D-47D9-BC78-D54F5C7BFB0B}" srcOrd="10" destOrd="0" presId="urn:microsoft.com/office/officeart/2005/8/layout/chevron1"/>
    <dgm:cxn modelId="{A30D37CF-4709-4584-B1A2-A85260385276}" type="presParOf" srcId="{55ED7257-17D5-428E-8B9B-8DF4AD0D0715}" destId="{E4A38C2F-2C26-4B2B-B6F9-776E3D183B77}" srcOrd="11" destOrd="0" presId="urn:microsoft.com/office/officeart/2005/8/layout/chevron1"/>
    <dgm:cxn modelId="{85815E15-B832-4C1A-AEA8-D91D7B0B842A}" type="presParOf" srcId="{55ED7257-17D5-428E-8B9B-8DF4AD0D0715}" destId="{A926AEC4-FAF3-41FB-A1DF-D1322F357EF1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809E9-01D7-4E4C-9B49-5B3837290ED8}">
      <dsp:nvSpPr>
        <dsp:cNvPr id="0" name=""/>
        <dsp:cNvSpPr/>
      </dsp:nvSpPr>
      <dsp:spPr>
        <a:xfrm>
          <a:off x="3843" y="2647270"/>
          <a:ext cx="2088505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</a:t>
          </a:r>
          <a:r>
            <a:rPr lang="en-US" sz="1800" kern="1200" dirty="0" err="1" smtClean="0"/>
            <a:t>Yükle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Excel/</a:t>
          </a:r>
          <a:r>
            <a:rPr lang="en-US" sz="1200" kern="1200" dirty="0" err="1" smtClean="0"/>
            <a:t>Entegrasyon</a:t>
          </a:r>
          <a:endParaRPr lang="en-US" sz="1200" kern="1200" dirty="0"/>
        </a:p>
      </dsp:txBody>
      <dsp:txXfrm>
        <a:off x="367261" y="2647270"/>
        <a:ext cx="1361670" cy="726835"/>
      </dsp:txXfrm>
    </dsp:sp>
    <dsp:sp modelId="{3F8BBC1E-BA1C-4486-9D91-C7DCFA74C37C}">
      <dsp:nvSpPr>
        <dsp:cNvPr id="0" name=""/>
        <dsp:cNvSpPr/>
      </dsp:nvSpPr>
      <dsp:spPr>
        <a:xfrm>
          <a:off x="1910640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Lucy’le</a:t>
          </a:r>
          <a:endParaRPr lang="en-US" sz="2100" kern="1200" dirty="0"/>
        </a:p>
      </dsp:txBody>
      <dsp:txXfrm>
        <a:off x="2274058" y="2647270"/>
        <a:ext cx="1090252" cy="726835"/>
      </dsp:txXfrm>
    </dsp:sp>
    <dsp:sp modelId="{46788E15-75B5-4822-92E3-0AE5347592F9}">
      <dsp:nvSpPr>
        <dsp:cNvPr id="0" name=""/>
        <dsp:cNvSpPr/>
      </dsp:nvSpPr>
      <dsp:spPr>
        <a:xfrm>
          <a:off x="3546019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Sonuçlar Kontrol</a:t>
          </a:r>
          <a:endParaRPr lang="en-US" sz="2100" kern="1200" dirty="0"/>
        </a:p>
      </dsp:txBody>
      <dsp:txXfrm>
        <a:off x="3909437" y="2647270"/>
        <a:ext cx="1090252" cy="726835"/>
      </dsp:txXfrm>
    </dsp:sp>
    <dsp:sp modelId="{610588E0-D7BF-488F-8BD1-69C8393E322F}">
      <dsp:nvSpPr>
        <dsp:cNvPr id="0" name=""/>
        <dsp:cNvSpPr/>
      </dsp:nvSpPr>
      <dsp:spPr>
        <a:xfrm>
          <a:off x="5181397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DSS Manuel</a:t>
          </a:r>
          <a:endParaRPr lang="en-US" sz="2100" kern="1200" dirty="0"/>
        </a:p>
      </dsp:txBody>
      <dsp:txXfrm>
        <a:off x="5544815" y="2647270"/>
        <a:ext cx="1090252" cy="726835"/>
      </dsp:txXfrm>
    </dsp:sp>
    <dsp:sp modelId="{D67C061D-08CC-4CC2-AB68-344C43BAAE44}">
      <dsp:nvSpPr>
        <dsp:cNvPr id="0" name=""/>
        <dsp:cNvSpPr/>
      </dsp:nvSpPr>
      <dsp:spPr>
        <a:xfrm>
          <a:off x="6816776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Excel </a:t>
          </a:r>
          <a:r>
            <a:rPr lang="en-US" sz="2100" kern="1200" dirty="0" err="1" smtClean="0"/>
            <a:t>Kontrol</a:t>
          </a:r>
          <a:endParaRPr lang="en-US" sz="2100" kern="1200" dirty="0"/>
        </a:p>
      </dsp:txBody>
      <dsp:txXfrm>
        <a:off x="7180194" y="2647270"/>
        <a:ext cx="1090252" cy="726835"/>
      </dsp:txXfrm>
    </dsp:sp>
    <dsp:sp modelId="{3CE8D690-628D-47D9-BC78-D54F5C7BFB0B}">
      <dsp:nvSpPr>
        <dsp:cNvPr id="0" name=""/>
        <dsp:cNvSpPr/>
      </dsp:nvSpPr>
      <dsp:spPr>
        <a:xfrm>
          <a:off x="8452155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smtClean="0"/>
            <a:t>Onayla</a:t>
          </a:r>
          <a:endParaRPr lang="en-US" sz="2400" kern="1200" dirty="0"/>
        </a:p>
      </dsp:txBody>
      <dsp:txXfrm>
        <a:off x="8815573" y="2647270"/>
        <a:ext cx="1090252" cy="726835"/>
      </dsp:txXfrm>
    </dsp:sp>
    <dsp:sp modelId="{A926AEC4-FAF3-41FB-A1DF-D1322F357EF1}">
      <dsp:nvSpPr>
        <dsp:cNvPr id="0" name=""/>
        <dsp:cNvSpPr/>
      </dsp:nvSpPr>
      <dsp:spPr>
        <a:xfrm>
          <a:off x="10087534" y="2647270"/>
          <a:ext cx="1817087" cy="726835"/>
        </a:xfrm>
        <a:prstGeom prst="chevron">
          <a:avLst/>
        </a:prstGeom>
        <a:solidFill>
          <a:srgbClr val="0466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Lucy’e Öğret</a:t>
          </a:r>
          <a:endParaRPr lang="en-US" sz="2100" kern="1200" dirty="0"/>
        </a:p>
      </dsp:txBody>
      <dsp:txXfrm>
        <a:off x="10450952" y="2647270"/>
        <a:ext cx="1090252" cy="726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9031"/>
            <a:ext cx="10363200" cy="2763426"/>
          </a:xfrm>
        </p:spPr>
        <p:txBody>
          <a:bodyPr anchor="b"/>
          <a:lstStyle>
            <a:lvl1pPr algn="ctr">
              <a:defRPr sz="69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9026"/>
            <a:ext cx="9144000" cy="1916391"/>
          </a:xfrm>
        </p:spPr>
        <p:txBody>
          <a:bodyPr/>
          <a:lstStyle>
            <a:lvl1pPr marL="0" indent="0" algn="ctr">
              <a:buNone/>
              <a:defRPr sz="2778"/>
            </a:lvl1pPr>
            <a:lvl2pPr marL="529163" indent="0" algn="ctr">
              <a:buNone/>
              <a:defRPr sz="2315"/>
            </a:lvl2pPr>
            <a:lvl3pPr marL="1058327" indent="0" algn="ctr">
              <a:buNone/>
              <a:defRPr sz="2083"/>
            </a:lvl3pPr>
            <a:lvl4pPr marL="1587490" indent="0" algn="ctr">
              <a:buNone/>
              <a:defRPr sz="1852"/>
            </a:lvl4pPr>
            <a:lvl5pPr marL="2116653" indent="0" algn="ctr">
              <a:buNone/>
              <a:defRPr sz="1852"/>
            </a:lvl5pPr>
            <a:lvl6pPr marL="2645816" indent="0" algn="ctr">
              <a:buNone/>
              <a:defRPr sz="1852"/>
            </a:lvl6pPr>
            <a:lvl7pPr marL="3174980" indent="0" algn="ctr">
              <a:buNone/>
              <a:defRPr sz="1852"/>
            </a:lvl7pPr>
            <a:lvl8pPr marL="3704143" indent="0" algn="ctr">
              <a:buNone/>
              <a:defRPr sz="1852"/>
            </a:lvl8pPr>
            <a:lvl9pPr marL="4233306" indent="0" algn="ctr">
              <a:buNone/>
              <a:defRPr sz="185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66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746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2599"/>
            <a:ext cx="2628900" cy="67266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2599"/>
            <a:ext cx="7734300" cy="672666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854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838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78865"/>
            <a:ext cx="10515600" cy="3301779"/>
          </a:xfrm>
        </p:spPr>
        <p:txBody>
          <a:bodyPr anchor="b"/>
          <a:lstStyle>
            <a:lvl1pPr>
              <a:defRPr sz="69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11880"/>
            <a:ext cx="10515600" cy="1736328"/>
          </a:xfrm>
        </p:spPr>
        <p:txBody>
          <a:bodyPr/>
          <a:lstStyle>
            <a:lvl1pPr marL="0" indent="0">
              <a:buNone/>
              <a:defRPr sz="2778">
                <a:solidFill>
                  <a:schemeClr val="tx1"/>
                </a:solidFill>
              </a:defRPr>
            </a:lvl1pPr>
            <a:lvl2pPr marL="529163" indent="0">
              <a:buNone/>
              <a:defRPr sz="2315">
                <a:solidFill>
                  <a:schemeClr val="tx1">
                    <a:tint val="75000"/>
                  </a:schemeClr>
                </a:solidFill>
              </a:defRPr>
            </a:lvl2pPr>
            <a:lvl3pPr marL="1058327" indent="0">
              <a:buNone/>
              <a:defRPr sz="2083">
                <a:solidFill>
                  <a:schemeClr val="tx1">
                    <a:tint val="75000"/>
                  </a:schemeClr>
                </a:solidFill>
              </a:defRPr>
            </a:lvl3pPr>
            <a:lvl4pPr marL="1587490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4pPr>
            <a:lvl5pPr marL="2116653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5pPr>
            <a:lvl6pPr marL="2645816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6pPr>
            <a:lvl7pPr marL="3174980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7pPr>
            <a:lvl8pPr marL="3704143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8pPr>
            <a:lvl9pPr marL="4233306" indent="0">
              <a:buNone/>
              <a:defRPr sz="18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160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12992"/>
            <a:ext cx="5181600" cy="50362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12992"/>
            <a:ext cx="5181600" cy="50362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830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2600"/>
            <a:ext cx="10515600" cy="15342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45790"/>
            <a:ext cx="5157787" cy="953602"/>
          </a:xfrm>
        </p:spPr>
        <p:txBody>
          <a:bodyPr anchor="b"/>
          <a:lstStyle>
            <a:lvl1pPr marL="0" indent="0">
              <a:buNone/>
              <a:defRPr sz="2778" b="1"/>
            </a:lvl1pPr>
            <a:lvl2pPr marL="529163" indent="0">
              <a:buNone/>
              <a:defRPr sz="2315" b="1"/>
            </a:lvl2pPr>
            <a:lvl3pPr marL="1058327" indent="0">
              <a:buNone/>
              <a:defRPr sz="2083" b="1"/>
            </a:lvl3pPr>
            <a:lvl4pPr marL="1587490" indent="0">
              <a:buNone/>
              <a:defRPr sz="1852" b="1"/>
            </a:lvl4pPr>
            <a:lvl5pPr marL="2116653" indent="0">
              <a:buNone/>
              <a:defRPr sz="1852" b="1"/>
            </a:lvl5pPr>
            <a:lvl6pPr marL="2645816" indent="0">
              <a:buNone/>
              <a:defRPr sz="1852" b="1"/>
            </a:lvl6pPr>
            <a:lvl7pPr marL="3174980" indent="0">
              <a:buNone/>
              <a:defRPr sz="1852" b="1"/>
            </a:lvl7pPr>
            <a:lvl8pPr marL="3704143" indent="0">
              <a:buNone/>
              <a:defRPr sz="1852" b="1"/>
            </a:lvl8pPr>
            <a:lvl9pPr marL="4233306" indent="0">
              <a:buNone/>
              <a:defRPr sz="185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99393"/>
            <a:ext cx="5157787" cy="42645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45790"/>
            <a:ext cx="5183188" cy="953602"/>
          </a:xfrm>
        </p:spPr>
        <p:txBody>
          <a:bodyPr anchor="b"/>
          <a:lstStyle>
            <a:lvl1pPr marL="0" indent="0">
              <a:buNone/>
              <a:defRPr sz="2778" b="1"/>
            </a:lvl1pPr>
            <a:lvl2pPr marL="529163" indent="0">
              <a:buNone/>
              <a:defRPr sz="2315" b="1"/>
            </a:lvl2pPr>
            <a:lvl3pPr marL="1058327" indent="0">
              <a:buNone/>
              <a:defRPr sz="2083" b="1"/>
            </a:lvl3pPr>
            <a:lvl4pPr marL="1587490" indent="0">
              <a:buNone/>
              <a:defRPr sz="1852" b="1"/>
            </a:lvl4pPr>
            <a:lvl5pPr marL="2116653" indent="0">
              <a:buNone/>
              <a:defRPr sz="1852" b="1"/>
            </a:lvl5pPr>
            <a:lvl6pPr marL="2645816" indent="0">
              <a:buNone/>
              <a:defRPr sz="1852" b="1"/>
            </a:lvl6pPr>
            <a:lvl7pPr marL="3174980" indent="0">
              <a:buNone/>
              <a:defRPr sz="1852" b="1"/>
            </a:lvl7pPr>
            <a:lvl8pPr marL="3704143" indent="0">
              <a:buNone/>
              <a:defRPr sz="1852" b="1"/>
            </a:lvl8pPr>
            <a:lvl9pPr marL="4233306" indent="0">
              <a:buNone/>
              <a:defRPr sz="185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99393"/>
            <a:ext cx="5183188" cy="42645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489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843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28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9167"/>
            <a:ext cx="3932237" cy="1852083"/>
          </a:xfrm>
        </p:spPr>
        <p:txBody>
          <a:bodyPr anchor="b"/>
          <a:lstStyle>
            <a:lvl1pPr>
              <a:defRPr sz="37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2855"/>
            <a:ext cx="6172200" cy="5640770"/>
          </a:xfrm>
        </p:spPr>
        <p:txBody>
          <a:bodyPr/>
          <a:lstStyle>
            <a:lvl1pPr>
              <a:defRPr sz="3704"/>
            </a:lvl1pPr>
            <a:lvl2pPr>
              <a:defRPr sz="3241"/>
            </a:lvl2pPr>
            <a:lvl3pPr>
              <a:defRPr sz="2778"/>
            </a:lvl3pPr>
            <a:lvl4pPr>
              <a:defRPr sz="2315"/>
            </a:lvl4pPr>
            <a:lvl5pPr>
              <a:defRPr sz="2315"/>
            </a:lvl5pPr>
            <a:lvl6pPr>
              <a:defRPr sz="2315"/>
            </a:lvl6pPr>
            <a:lvl7pPr>
              <a:defRPr sz="2315"/>
            </a:lvl7pPr>
            <a:lvl8pPr>
              <a:defRPr sz="2315"/>
            </a:lvl8pPr>
            <a:lvl9pPr>
              <a:defRPr sz="231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81250"/>
            <a:ext cx="3932237" cy="4411560"/>
          </a:xfrm>
        </p:spPr>
        <p:txBody>
          <a:bodyPr/>
          <a:lstStyle>
            <a:lvl1pPr marL="0" indent="0">
              <a:buNone/>
              <a:defRPr sz="1852"/>
            </a:lvl1pPr>
            <a:lvl2pPr marL="529163" indent="0">
              <a:buNone/>
              <a:defRPr sz="1620"/>
            </a:lvl2pPr>
            <a:lvl3pPr marL="1058327" indent="0">
              <a:buNone/>
              <a:defRPr sz="1389"/>
            </a:lvl3pPr>
            <a:lvl4pPr marL="1587490" indent="0">
              <a:buNone/>
              <a:defRPr sz="1157"/>
            </a:lvl4pPr>
            <a:lvl5pPr marL="2116653" indent="0">
              <a:buNone/>
              <a:defRPr sz="1157"/>
            </a:lvl5pPr>
            <a:lvl6pPr marL="2645816" indent="0">
              <a:buNone/>
              <a:defRPr sz="1157"/>
            </a:lvl6pPr>
            <a:lvl7pPr marL="3174980" indent="0">
              <a:buNone/>
              <a:defRPr sz="1157"/>
            </a:lvl7pPr>
            <a:lvl8pPr marL="3704143" indent="0">
              <a:buNone/>
              <a:defRPr sz="1157"/>
            </a:lvl8pPr>
            <a:lvl9pPr marL="4233306" indent="0">
              <a:buNone/>
              <a:defRPr sz="115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287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9167"/>
            <a:ext cx="3932237" cy="1852083"/>
          </a:xfrm>
        </p:spPr>
        <p:txBody>
          <a:bodyPr anchor="b"/>
          <a:lstStyle>
            <a:lvl1pPr>
              <a:defRPr sz="37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42855"/>
            <a:ext cx="6172200" cy="5640770"/>
          </a:xfrm>
        </p:spPr>
        <p:txBody>
          <a:bodyPr anchor="t"/>
          <a:lstStyle>
            <a:lvl1pPr marL="0" indent="0">
              <a:buNone/>
              <a:defRPr sz="3704"/>
            </a:lvl1pPr>
            <a:lvl2pPr marL="529163" indent="0">
              <a:buNone/>
              <a:defRPr sz="3241"/>
            </a:lvl2pPr>
            <a:lvl3pPr marL="1058327" indent="0">
              <a:buNone/>
              <a:defRPr sz="2778"/>
            </a:lvl3pPr>
            <a:lvl4pPr marL="1587490" indent="0">
              <a:buNone/>
              <a:defRPr sz="2315"/>
            </a:lvl4pPr>
            <a:lvl5pPr marL="2116653" indent="0">
              <a:buNone/>
              <a:defRPr sz="2315"/>
            </a:lvl5pPr>
            <a:lvl6pPr marL="2645816" indent="0">
              <a:buNone/>
              <a:defRPr sz="2315"/>
            </a:lvl6pPr>
            <a:lvl7pPr marL="3174980" indent="0">
              <a:buNone/>
              <a:defRPr sz="2315"/>
            </a:lvl7pPr>
            <a:lvl8pPr marL="3704143" indent="0">
              <a:buNone/>
              <a:defRPr sz="2315"/>
            </a:lvl8pPr>
            <a:lvl9pPr marL="4233306" indent="0">
              <a:buNone/>
              <a:defRPr sz="231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81250"/>
            <a:ext cx="3932237" cy="4411560"/>
          </a:xfrm>
        </p:spPr>
        <p:txBody>
          <a:bodyPr/>
          <a:lstStyle>
            <a:lvl1pPr marL="0" indent="0">
              <a:buNone/>
              <a:defRPr sz="1852"/>
            </a:lvl1pPr>
            <a:lvl2pPr marL="529163" indent="0">
              <a:buNone/>
              <a:defRPr sz="1620"/>
            </a:lvl2pPr>
            <a:lvl3pPr marL="1058327" indent="0">
              <a:buNone/>
              <a:defRPr sz="1389"/>
            </a:lvl3pPr>
            <a:lvl4pPr marL="1587490" indent="0">
              <a:buNone/>
              <a:defRPr sz="1157"/>
            </a:lvl4pPr>
            <a:lvl5pPr marL="2116653" indent="0">
              <a:buNone/>
              <a:defRPr sz="1157"/>
            </a:lvl5pPr>
            <a:lvl6pPr marL="2645816" indent="0">
              <a:buNone/>
              <a:defRPr sz="1157"/>
            </a:lvl6pPr>
            <a:lvl7pPr marL="3174980" indent="0">
              <a:buNone/>
              <a:defRPr sz="1157"/>
            </a:lvl7pPr>
            <a:lvl8pPr marL="3704143" indent="0">
              <a:buNone/>
              <a:defRPr sz="1157"/>
            </a:lvl8pPr>
            <a:lvl9pPr marL="4233306" indent="0">
              <a:buNone/>
              <a:defRPr sz="115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891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2600"/>
            <a:ext cx="10515600" cy="153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12992"/>
            <a:ext cx="10515600" cy="5036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356889"/>
            <a:ext cx="2743200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3DF1B-FA2D-4215-AB41-CB6D4A4BE1A5}" type="datetimeFigureOut">
              <a:rPr lang="tr-TR" smtClean="0"/>
              <a:t>2.07.2025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356889"/>
            <a:ext cx="4114800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356889"/>
            <a:ext cx="2743200" cy="42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4891-6206-4EAA-9262-39EBB3371C1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15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58327" rtl="0" eaLnBrk="1" latinLnBrk="0" hangingPunct="1">
        <a:lnSpc>
          <a:spcPct val="90000"/>
        </a:lnSpc>
        <a:spcBef>
          <a:spcPct val="0"/>
        </a:spcBef>
        <a:buNone/>
        <a:defRPr sz="50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582" indent="-264582" algn="l" defTabSz="1058327" rtl="0" eaLnBrk="1" latinLnBrk="0" hangingPunct="1">
        <a:lnSpc>
          <a:spcPct val="90000"/>
        </a:lnSpc>
        <a:spcBef>
          <a:spcPts val="1157"/>
        </a:spcBef>
        <a:buFont typeface="Arial" panose="020B0604020202020204" pitchFamily="34" charset="0"/>
        <a:buChar char="•"/>
        <a:defRPr sz="3241" kern="1200">
          <a:solidFill>
            <a:schemeClr val="tx1"/>
          </a:solidFill>
          <a:latin typeface="+mn-lt"/>
          <a:ea typeface="+mn-ea"/>
          <a:cs typeface="+mn-cs"/>
        </a:defRPr>
      </a:lvl1pPr>
      <a:lvl2pPr marL="793745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778" kern="1200">
          <a:solidFill>
            <a:schemeClr val="tx1"/>
          </a:solidFill>
          <a:latin typeface="+mn-lt"/>
          <a:ea typeface="+mn-ea"/>
          <a:cs typeface="+mn-cs"/>
        </a:defRPr>
      </a:lvl2pPr>
      <a:lvl3pPr marL="1322908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3pPr>
      <a:lvl4pPr marL="1852071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4pPr>
      <a:lvl5pPr marL="2381235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5pPr>
      <a:lvl6pPr marL="2910398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6pPr>
      <a:lvl7pPr marL="3439561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7pPr>
      <a:lvl8pPr marL="3968725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8pPr>
      <a:lvl9pPr marL="4497888" indent="-264582" algn="l" defTabSz="1058327" rtl="0" eaLnBrk="1" latinLnBrk="0" hangingPunct="1">
        <a:lnSpc>
          <a:spcPct val="90000"/>
        </a:lnSpc>
        <a:spcBef>
          <a:spcPts val="579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1pPr>
      <a:lvl2pPr marL="529163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2pPr>
      <a:lvl3pPr marL="1058327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3pPr>
      <a:lvl4pPr marL="1587490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4pPr>
      <a:lvl5pPr marL="2116653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5pPr>
      <a:lvl6pPr marL="2645816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6pPr>
      <a:lvl7pPr marL="3174980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7pPr>
      <a:lvl8pPr marL="3704143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8pPr>
      <a:lvl9pPr marL="4233306" algn="l" defTabSz="1058327" rtl="0" eaLnBrk="1" latinLnBrk="0" hangingPunct="1">
        <a:defRPr sz="20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7" y="1927953"/>
            <a:ext cx="3570191" cy="35605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22" y="6750254"/>
            <a:ext cx="608761" cy="275971"/>
          </a:xfrm>
          <a:prstGeom prst="rect">
            <a:avLst/>
          </a:prstGeom>
        </p:spPr>
      </p:pic>
      <p:pic>
        <p:nvPicPr>
          <p:cNvPr id="14" name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029" y="2677831"/>
            <a:ext cx="1146197" cy="597482"/>
          </a:xfrm>
          <a:prstGeom prst="rect">
            <a:avLst/>
          </a:prstGeom>
        </p:spPr>
      </p:pic>
      <p:sp>
        <p:nvSpPr>
          <p:cNvPr id="16" name="Footer Placeholder 15"/>
          <p:cNvSpPr txBox="1">
            <a:spLocks/>
          </p:cNvSpPr>
          <p:nvPr/>
        </p:nvSpPr>
        <p:spPr>
          <a:xfrm>
            <a:off x="2266680" y="7026225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7197" y="2252963"/>
            <a:ext cx="56481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Primary Delivery Operations Route Planning and Optimization- CVRPTW</a:t>
            </a:r>
          </a:p>
          <a:p>
            <a:pPr algn="ctr"/>
            <a:r>
              <a:rPr lang="en-GB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Yardım </a:t>
            </a:r>
            <a:r>
              <a:rPr lang="en-GB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Dokümanı</a:t>
            </a:r>
            <a:endParaRPr lang="tr-T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85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96602"/>
              </p:ext>
            </p:extLst>
          </p:nvPr>
        </p:nvGraphicFramePr>
        <p:xfrm>
          <a:off x="730521" y="204801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730668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Tırlar Arasında Sipariş Transferleri</a:t>
            </a:r>
          </a:p>
        </p:txBody>
      </p:sp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337577" y="244731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4203" y="2461514"/>
            <a:ext cx="5383965" cy="2764542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Bayiler Arası Transfer Nasıl Yapılır?</a:t>
            </a:r>
          </a:p>
          <a:p>
            <a:r>
              <a:rPr lang="tr-TR" sz="1400" dirty="0"/>
              <a:t>Planlamayı ve haritayı kontrol ettiniz, Güzergahını veya sipariş miktarını Belirleyeceğiniz tırları belirlediniz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Örnek Kocaeli bayisinisinin satırını taşımak istediğiniz tır kutucuğuna sürükleyiniz. Bıraktığınızda arayüzde bilgilendirme kutucuğu açıldığını göreceksiniz.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Takas yapılmak istenilen sipariş miktarı otomatik olarak hedef aracın boşluk miktarı kadar yazıldı. İsterseniz istediğiniz miktarı seçebilirsiniz.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Sürükle bırak esnasında üzerine bırakılan bayi adına göre sırası otomatik 2 olarak belirlendi. İsterseniz sıra girişini değiştirebilirsiniz. 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«Kaydet» butonuna basarak Takas işlemini onaylayınız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34" y="2488475"/>
            <a:ext cx="4486451" cy="2737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Arrow Connector 31"/>
          <p:cNvCxnSpPr/>
          <p:nvPr/>
        </p:nvCxnSpPr>
        <p:spPr>
          <a:xfrm>
            <a:off x="5110452" y="5021844"/>
            <a:ext cx="1203751" cy="360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14203" y="5656700"/>
            <a:ext cx="5383965" cy="1448168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Siparişi aktarmak istediğiniz bayi belli değilse</a:t>
            </a:r>
            <a:r>
              <a:rPr lang="tr-TR" sz="1400" dirty="0"/>
              <a:t>, </a:t>
            </a:r>
          </a:p>
          <a:p>
            <a:r>
              <a:rPr lang="tr-TR" sz="1400" dirty="0"/>
              <a:t>Balıkesir ve Antalya bayilerini Sipariş üzerine Fare ile Sağ tıklayarak «Havuza Al» Seçeneğini ile havuza alın.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Havuz araç oluşarak yeni bir kutucukta gösterimi geldi ve birden fazla araçtan havuza alma işlemi yaparak siparişlerinizi tekrar tırlara atamak üzere birleştirin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93" y="5454666"/>
            <a:ext cx="1484348" cy="1360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8615" y="1261691"/>
            <a:ext cx="114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Lucy ile Planlanmış Siparişler Sürükle Bırak yöntemi ile Tırlar arasında transferleri yapılabilir. </a:t>
            </a:r>
            <a:endParaRPr lang="tr-TR" dirty="0"/>
          </a:p>
        </p:txBody>
      </p:sp>
      <p:pic>
        <p:nvPicPr>
          <p:cNvPr id="23" name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19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09" y="4980884"/>
            <a:ext cx="2411407" cy="209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2539062" y="6552138"/>
            <a:ext cx="775562" cy="2639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14624" y="6524577"/>
            <a:ext cx="2673703" cy="159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41465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Havuz Araç Sipariş Transfeleri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77590"/>
              </p:ext>
            </p:extLst>
          </p:nvPr>
        </p:nvGraphicFramePr>
        <p:xfrm>
          <a:off x="730521" y="202769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337577" y="242699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4202" y="2848476"/>
            <a:ext cx="5383965" cy="1055672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Havuzdan Sipariş Atama</a:t>
            </a:r>
          </a:p>
          <a:p>
            <a:r>
              <a:rPr lang="tr-TR" sz="1400" dirty="0"/>
              <a:t>Havuzda bulunan Balıkesir siparişini T1 aracına atamak için Sağ tıklayarak «Havuzu Getir» seçeneğine tıkladık. Siparişleri planlamak için Sürükle bırak yöntemi ile Balıkesir siparişini T1 aracına sürükledik.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14202" y="5015444"/>
            <a:ext cx="5383965" cy="982609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Araç Öner</a:t>
            </a:r>
          </a:p>
          <a:p>
            <a:r>
              <a:rPr lang="tr-TR" sz="1400" dirty="0"/>
              <a:t>Antalya Siparişini atamak için Lucy Öneriyi Kullandık ve «Araç Öner» ile Finike aracını işaretlemesini sağladık. «+» butonuna basarak sipariş atamasını yaptık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9" y="2549310"/>
            <a:ext cx="5122337" cy="1626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Arrow Connector 31"/>
          <p:cNvCxnSpPr>
            <a:endCxn id="40" idx="1"/>
          </p:cNvCxnSpPr>
          <p:nvPr/>
        </p:nvCxnSpPr>
        <p:spPr>
          <a:xfrm>
            <a:off x="4104909" y="3138989"/>
            <a:ext cx="2209293" cy="237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90" y="4400335"/>
            <a:ext cx="4504968" cy="214901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48457" y="5677569"/>
            <a:ext cx="904592" cy="2639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53055" y="5641510"/>
            <a:ext cx="3930161" cy="181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13537" y="2970929"/>
            <a:ext cx="904592" cy="2639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TextBox 20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Havuz Araç oluşturarak bayi siparişlerini tekrar planlanmak üzere yeni tırlara veya planlanmış tırlar arasında transferler için kullanılabilir </a:t>
            </a:r>
            <a:endParaRPr lang="tr-TR" dirty="0"/>
          </a:p>
        </p:txBody>
      </p:sp>
      <p:pic>
        <p:nvPicPr>
          <p:cNvPr id="24" name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19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20563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26385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KM Değişimleri Görmek için Yenile!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985553"/>
              </p:ext>
            </p:extLst>
          </p:nvPr>
        </p:nvGraphicFramePr>
        <p:xfrm>
          <a:off x="730521" y="201753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40" name="Rectangle 39"/>
          <p:cNvSpPr/>
          <p:nvPr/>
        </p:nvSpPr>
        <p:spPr>
          <a:xfrm>
            <a:off x="6294419" y="2558068"/>
            <a:ext cx="5383965" cy="1914904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Değişimlerin Etkisi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Planlaması yapılan araçlar kilitlendi.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Arama kutucuğuna «Hasat» yazarak Söke ve Aydın birleştirmesi yaptık.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Yaptığımız takaslar sonrası Km bilgilerinin güncellenmesi için «Yenile» veya </a:t>
            </a:r>
            <a:r>
              <a:rPr lang="tr-TR" sz="1400" u="sng" dirty="0"/>
              <a:t>CTRL+R</a:t>
            </a:r>
            <a:r>
              <a:rPr lang="tr-TR" sz="1400" dirty="0"/>
              <a:t> tuşuna bastık.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Özet bilgi alanında Toplam KM değişiminin güncellenmesini sağladık.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39"/>
          <a:stretch/>
        </p:blipFill>
        <p:spPr>
          <a:xfrm>
            <a:off x="843689" y="2865241"/>
            <a:ext cx="5322177" cy="3477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36186" y="4361940"/>
            <a:ext cx="794688" cy="222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Rectangle 22"/>
          <p:cNvSpPr/>
          <p:nvPr/>
        </p:nvSpPr>
        <p:spPr>
          <a:xfrm>
            <a:off x="1807858" y="3584758"/>
            <a:ext cx="961719" cy="222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4" name="Straight Arrow Connector 23"/>
          <p:cNvCxnSpPr>
            <a:stCxn id="21" idx="3"/>
          </p:cNvCxnSpPr>
          <p:nvPr/>
        </p:nvCxnSpPr>
        <p:spPr>
          <a:xfrm flipV="1">
            <a:off x="5130874" y="3715866"/>
            <a:ext cx="1427936" cy="757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69571" y="3258978"/>
            <a:ext cx="3789239" cy="436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7577" y="241683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Değişimler Sonrası Toplam KM, Yapılan değişimler gibi bilgileri güncellemek ve görüntülemek için Stage Bar ve Widgetlar ile takip edilebilir.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6" b="4809"/>
          <a:stretch/>
        </p:blipFill>
        <p:spPr>
          <a:xfrm>
            <a:off x="6749868" y="4603860"/>
            <a:ext cx="4445651" cy="1069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6334603" y="5832870"/>
            <a:ext cx="5302604" cy="912963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 smtClean="0"/>
              <a:t>Stage Bar</a:t>
            </a:r>
            <a:endParaRPr lang="tr-TR" sz="1400" u="sng" dirty="0"/>
          </a:p>
          <a:p>
            <a:r>
              <a:rPr lang="tr-TR" sz="1400" dirty="0" smtClean="0"/>
              <a:t>Stage Bar ile Lucy ilk sonucu ile Rota Onaylama Arasındaki Transfer, sıralama, Havuz araç işlemleri adetleri ve KM, Uğrama sayısına, etkisi zaman aralıklarına göre takip edilebilir</a:t>
            </a:r>
            <a:endParaRPr lang="tr-TR" sz="1400" dirty="0"/>
          </a:p>
        </p:txBody>
      </p:sp>
      <p:pic>
        <p:nvPicPr>
          <p:cNvPr id="20" name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19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36842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741506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Harita Kontrolleri ve Sıralama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47806"/>
              </p:ext>
            </p:extLst>
          </p:nvPr>
        </p:nvGraphicFramePr>
        <p:xfrm>
          <a:off x="669566" y="201753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76622" y="241683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8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53246" y="2530590"/>
            <a:ext cx="5383965" cy="864261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Harita Tabloları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Bayi Bazlı toplamlar ve Araç Bazlı Toplamlar Tabloları ile son kontrolleri yaptık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08036" y="5915766"/>
            <a:ext cx="5302604" cy="912963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Otomatik Sıralama</a:t>
            </a:r>
          </a:p>
          <a:p>
            <a:r>
              <a:rPr lang="tr-TR" sz="1400" dirty="0" smtClean="0"/>
              <a:t>Tır Tablolarından Planlanan bayilerin </a:t>
            </a:r>
            <a:r>
              <a:rPr lang="tr-TR" sz="1400" dirty="0"/>
              <a:t>tahmini uğrama saatini kontrol ettik. Tır uygunluğu için </a:t>
            </a:r>
            <a:r>
              <a:rPr lang="tr-TR" sz="1400" dirty="0" smtClean="0"/>
              <a:t>Tır Başlığına Sağ Tıklayarak sıralamayı uzaktan - yakına veya otomatik – otomatik olacak </a:t>
            </a:r>
            <a:r>
              <a:rPr lang="tr-TR" sz="1400" dirty="0"/>
              <a:t>şekilde </a:t>
            </a:r>
            <a:r>
              <a:rPr lang="tr-TR" sz="1400" dirty="0" smtClean="0"/>
              <a:t>düzenledik.</a:t>
            </a:r>
            <a:endParaRPr lang="tr-TR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9"/>
          <a:stretch/>
        </p:blipFill>
        <p:spPr>
          <a:xfrm>
            <a:off x="787919" y="2530589"/>
            <a:ext cx="3103839" cy="2816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49" b="2403"/>
          <a:stretch/>
        </p:blipFill>
        <p:spPr>
          <a:xfrm>
            <a:off x="7220803" y="3673859"/>
            <a:ext cx="3898149" cy="1980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1328230" y="2530590"/>
            <a:ext cx="184639" cy="222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Rectangle 19"/>
          <p:cNvSpPr/>
          <p:nvPr/>
        </p:nvSpPr>
        <p:spPr>
          <a:xfrm>
            <a:off x="1951186" y="2709221"/>
            <a:ext cx="809934" cy="222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ectangle 25"/>
          <p:cNvSpPr/>
          <p:nvPr/>
        </p:nvSpPr>
        <p:spPr>
          <a:xfrm>
            <a:off x="1919366" y="4044662"/>
            <a:ext cx="809934" cy="222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/>
          <p:cNvCxnSpPr>
            <a:endCxn id="40" idx="1"/>
          </p:cNvCxnSpPr>
          <p:nvPr/>
        </p:nvCxnSpPr>
        <p:spPr>
          <a:xfrm>
            <a:off x="2761222" y="2834402"/>
            <a:ext cx="3492023" cy="128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0" idx="1"/>
          </p:cNvCxnSpPr>
          <p:nvPr/>
        </p:nvCxnSpPr>
        <p:spPr>
          <a:xfrm flipV="1">
            <a:off x="2711058" y="2962715"/>
            <a:ext cx="3542182" cy="10599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0" idx="1"/>
          </p:cNvCxnSpPr>
          <p:nvPr/>
        </p:nvCxnSpPr>
        <p:spPr>
          <a:xfrm>
            <a:off x="1541006" y="2623723"/>
            <a:ext cx="410185" cy="196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02768" y="2654762"/>
            <a:ext cx="403044" cy="1402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8615" y="1261691"/>
            <a:ext cx="114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Rotamen Haritalar ile planlamalar bayi ve tır kısıtlarına göre tablolar aracılığıyla kontrol edilebilir.</a:t>
            </a:r>
            <a:endParaRPr lang="tr-TR" dirty="0"/>
          </a:p>
        </p:txBody>
      </p:sp>
      <p:pic>
        <p:nvPicPr>
          <p:cNvPr id="35" name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3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3179" t="1986" r="37369" b="1995"/>
          <a:stretch/>
        </p:blipFill>
        <p:spPr>
          <a:xfrm>
            <a:off x="3441706" y="4664301"/>
            <a:ext cx="2125772" cy="2376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60448" t="10338" b="44726"/>
          <a:stretch/>
        </p:blipFill>
        <p:spPr>
          <a:xfrm>
            <a:off x="4771339" y="4367468"/>
            <a:ext cx="1284650" cy="1010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755775" y="5127857"/>
            <a:ext cx="1315778" cy="2497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1" name="Straight Arrow Connector 30"/>
          <p:cNvCxnSpPr>
            <a:endCxn id="6" idx="1"/>
          </p:cNvCxnSpPr>
          <p:nvPr/>
        </p:nvCxnSpPr>
        <p:spPr>
          <a:xfrm flipV="1">
            <a:off x="5927366" y="4664301"/>
            <a:ext cx="1293437" cy="684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9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46061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Excel Sonuçları ve Rota Onay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09930"/>
              </p:ext>
            </p:extLst>
          </p:nvPr>
        </p:nvGraphicFramePr>
        <p:xfrm>
          <a:off x="649241" y="202769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256297" y="242699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4279" y="2540744"/>
            <a:ext cx="5302604" cy="868620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Planlama Sonuçları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«Raporu İndir» fonksiyonu ile Robotlara göndermek üzere Planlamacı Raporunu aldık.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14278" y="6029477"/>
            <a:ext cx="5302604" cy="726515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Onaylama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Çalıştığımız Senaryosu Onaylayarak Lucy Öğrenmesini tetikledik.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92" y="2707024"/>
            <a:ext cx="4880467" cy="2812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6" y="2426993"/>
            <a:ext cx="1382387" cy="2046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64" t="2379" r="505" b="1"/>
          <a:stretch/>
        </p:blipFill>
        <p:spPr>
          <a:xfrm>
            <a:off x="1341431" y="5681582"/>
            <a:ext cx="4133973" cy="1326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08909" y="2789703"/>
            <a:ext cx="1163925" cy="3031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TextBox 18"/>
          <p:cNvSpPr txBox="1"/>
          <p:nvPr/>
        </p:nvSpPr>
        <p:spPr>
          <a:xfrm>
            <a:off x="348615" y="1261691"/>
            <a:ext cx="114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Robotlara göndermek üzere Planlamacı Exceli ve Rotamen Detay Excelleri alınarak kaydedilebilir.</a:t>
            </a:r>
            <a:endParaRPr lang="tr-TR" dirty="0"/>
          </a:p>
        </p:txBody>
      </p:sp>
      <p:pic>
        <p:nvPicPr>
          <p:cNvPr id="21" name="im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0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34343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82007206"/>
              </p:ext>
            </p:extLst>
          </p:nvPr>
        </p:nvGraphicFramePr>
        <p:xfrm>
          <a:off x="114305" y="327790"/>
          <a:ext cx="11908465" cy="602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954" y="5344161"/>
            <a:ext cx="3045678" cy="1446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327904" y="1571595"/>
            <a:ext cx="3475656" cy="1074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</a:rPr>
              <a:t>LUCY HYBRID PLANLAMA </a:t>
            </a:r>
          </a:p>
          <a:p>
            <a:pPr algn="ctr"/>
            <a:r>
              <a:rPr lang="en-GB" dirty="0">
                <a:solidFill>
                  <a:srgbClr val="002060"/>
                </a:solidFill>
              </a:rPr>
              <a:t>KARAR DESTEK MODÜLÜ</a:t>
            </a:r>
          </a:p>
          <a:p>
            <a:pPr algn="ctr"/>
            <a:r>
              <a:rPr lang="en-GB" dirty="0" smtClean="0">
                <a:solidFill>
                  <a:srgbClr val="002060"/>
                </a:solidFill>
              </a:rPr>
              <a:t>PLANLANAN </a:t>
            </a:r>
            <a:r>
              <a:rPr lang="tr-TR" dirty="0" smtClean="0">
                <a:solidFill>
                  <a:srgbClr val="002060"/>
                </a:solidFill>
              </a:rPr>
              <a:t>- </a:t>
            </a:r>
            <a:r>
              <a:rPr lang="en-GB" dirty="0" smtClean="0">
                <a:solidFill>
                  <a:srgbClr val="002060"/>
                </a:solidFill>
              </a:rPr>
              <a:t>GERÇEKLEŞEN</a:t>
            </a:r>
            <a:endParaRPr lang="tr-TR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256" y="715527"/>
            <a:ext cx="97303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+mj-lt"/>
              </a:rPr>
              <a:t>Rotamen</a:t>
            </a:r>
            <a:r>
              <a:rPr lang="en-GB" sz="3600" b="1" dirty="0">
                <a:latin typeface="+mj-lt"/>
              </a:rPr>
              <a:t> Lucy </a:t>
            </a:r>
            <a:r>
              <a:rPr lang="en-GB" sz="3600" b="1" dirty="0" err="1">
                <a:latin typeface="+mj-lt"/>
              </a:rPr>
              <a:t>Algoritma</a:t>
            </a:r>
            <a:r>
              <a:rPr lang="en-GB" sz="3600" b="1" dirty="0">
                <a:latin typeface="+mj-lt"/>
              </a:rPr>
              <a:t> </a:t>
            </a:r>
            <a:r>
              <a:rPr lang="en-GB" sz="3600" b="1" dirty="0" err="1">
                <a:latin typeface="+mj-lt"/>
              </a:rPr>
              <a:t>Planlama</a:t>
            </a:r>
            <a:r>
              <a:rPr lang="en-GB" sz="3600" b="1" dirty="0">
                <a:latin typeface="+mj-lt"/>
              </a:rPr>
              <a:t> – Hybrid </a:t>
            </a:r>
            <a:r>
              <a:rPr lang="en-GB" sz="3600" b="1" dirty="0" err="1">
                <a:latin typeface="+mj-lt"/>
              </a:rPr>
              <a:t>Editleme</a:t>
            </a:r>
            <a:endParaRPr lang="tr-TR" sz="3600" b="1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02723" y="1405390"/>
            <a:ext cx="5361774" cy="1418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1001" indent="-454934" defTabSz="1217668">
              <a:spcBef>
                <a:spcPts val="140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Araçlar Arasında Transferler</a:t>
            </a:r>
            <a:endParaRPr lang="tr-TR" sz="1200" dirty="0">
              <a:solidFill>
                <a:prstClr val="black"/>
              </a:solidFill>
              <a:latin typeface="Calibri Light" panose="020F0302020204030204"/>
              <a:cs typeface="Microsoft Sans Serif"/>
            </a:endParaRPr>
          </a:p>
          <a:p>
            <a:pPr marL="471001" indent="-454934" defTabSz="1217668">
              <a:spcBef>
                <a:spcPts val="13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13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Yeni</a:t>
            </a:r>
            <a:r>
              <a:rPr lang="tr-TR" sz="1200" spc="-33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-7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Araç</a:t>
            </a:r>
            <a:r>
              <a:rPr lang="tr-TR" sz="1200" spc="-33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366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–</a:t>
            </a:r>
            <a:r>
              <a:rPr lang="tr-TR" sz="1200" spc="-20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-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Havuz Araç oluşturma</a:t>
            </a:r>
            <a:endParaRPr lang="tr-TR" sz="1200" dirty="0">
              <a:solidFill>
                <a:prstClr val="black"/>
              </a:solidFill>
              <a:latin typeface="Calibri Light" panose="020F0302020204030204"/>
              <a:cs typeface="Microsoft Sans Serif"/>
            </a:endParaRPr>
          </a:p>
          <a:p>
            <a:pPr marL="471001" marR="6765" indent="-454934" defTabSz="1217668">
              <a:spcBef>
                <a:spcPts val="20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Mevcut</a:t>
            </a:r>
            <a:r>
              <a:rPr lang="tr-TR" sz="1200" spc="-33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-7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Araç</a:t>
            </a:r>
            <a:r>
              <a:rPr lang="tr-TR" sz="1200" spc="-27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rotası</a:t>
            </a:r>
            <a:r>
              <a:rPr lang="tr-TR" sz="1200" spc="-2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-7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içine</a:t>
            </a:r>
            <a:r>
              <a:rPr lang="tr-TR" sz="1200" spc="-40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spc="-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bayi </a:t>
            </a:r>
            <a:r>
              <a:rPr lang="tr-TR" sz="1200" spc="-35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ekleme</a:t>
            </a:r>
            <a:r>
              <a:rPr lang="tr-TR" sz="1200" spc="-13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</a:t>
            </a:r>
            <a:r>
              <a:rPr lang="tr-TR" sz="1200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/ </a:t>
            </a:r>
            <a:r>
              <a:rPr lang="tr-TR" sz="1200" spc="7" dirty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çıkartma</a:t>
            </a:r>
            <a:endParaRPr lang="tr-TR" sz="1200" dirty="0">
              <a:solidFill>
                <a:prstClr val="black"/>
              </a:solidFill>
              <a:latin typeface="Calibri Light" panose="020F0302020204030204"/>
              <a:cs typeface="Microsoft Sans Serif"/>
            </a:endParaRPr>
          </a:p>
          <a:p>
            <a:pPr marL="471001" indent="-454934" defTabSz="1217668">
              <a:lnSpc>
                <a:spcPts val="1671"/>
              </a:lnSpc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Ot</a:t>
            </a:r>
            <a:r>
              <a:rPr lang="tr-TR" sz="1200" spc="-2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o</a:t>
            </a:r>
            <a:r>
              <a:rPr lang="tr-TR" sz="1200" spc="4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m</a:t>
            </a:r>
            <a:r>
              <a:rPr lang="tr-TR" sz="1200" spc="-2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</a:t>
            </a:r>
            <a:r>
              <a:rPr lang="tr-TR" sz="1200" spc="-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t</a:t>
            </a:r>
            <a:r>
              <a:rPr lang="tr-TR" sz="1200" spc="-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i</a:t>
            </a:r>
            <a:r>
              <a:rPr lang="tr-TR" sz="120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k</a:t>
            </a:r>
            <a:r>
              <a:rPr lang="tr-TR" sz="1200" spc="-8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 / Manuel </a:t>
            </a:r>
            <a:r>
              <a:rPr lang="tr-TR" sz="1200" spc="-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S</a:t>
            </a:r>
            <a:r>
              <a:rPr lang="tr-TR" sz="1200" spc="2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ı</a:t>
            </a:r>
            <a:r>
              <a:rPr lang="tr-TR" sz="1200" spc="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r</a:t>
            </a:r>
            <a:r>
              <a:rPr lang="tr-TR" sz="1200" spc="-2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</a:t>
            </a:r>
            <a:r>
              <a:rPr lang="tr-TR" sz="1200" spc="-3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l</a:t>
            </a:r>
            <a:r>
              <a:rPr lang="tr-TR" sz="1200" spc="-4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</a:t>
            </a:r>
            <a:r>
              <a:rPr lang="tr-TR" sz="1200" spc="13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m</a:t>
            </a:r>
            <a:r>
              <a:rPr lang="tr-TR" sz="1200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a</a:t>
            </a:r>
            <a:endParaRPr lang="en-GB" sz="1200" dirty="0">
              <a:solidFill>
                <a:prstClr val="black"/>
              </a:solidFill>
              <a:latin typeface="Calibri Light" panose="020F0302020204030204"/>
              <a:cs typeface="Microsoft Sans Serif"/>
            </a:endParaRPr>
          </a:p>
          <a:p>
            <a:pPr marL="471001" marR="169121" indent="-454934" defTabSz="1217668">
              <a:spcBef>
                <a:spcPts val="20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Stage Bar</a:t>
            </a:r>
          </a:p>
          <a:p>
            <a:pPr marL="471001" marR="169121" indent="-454934" defTabSz="1217668">
              <a:spcBef>
                <a:spcPts val="20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Kilitsiz Araçları Tekrar Planlama</a:t>
            </a:r>
          </a:p>
          <a:p>
            <a:pPr marL="471001" marR="169121" indent="-454934" defTabSz="1217668">
              <a:spcBef>
                <a:spcPts val="20"/>
              </a:spcBef>
              <a:buClr>
                <a:srgbClr val="000000"/>
              </a:buClr>
              <a:buFont typeface="Symbol"/>
              <a:buChar char=""/>
              <a:tabLst>
                <a:tab pos="471001" algn="l"/>
                <a:tab pos="471846" algn="l"/>
              </a:tabLst>
              <a:defRPr/>
            </a:pPr>
            <a:r>
              <a:rPr lang="tr-TR" sz="1200" spc="-7" dirty="0" smtClean="0">
                <a:solidFill>
                  <a:prstClr val="black"/>
                </a:solidFill>
                <a:latin typeface="Calibri Light" panose="020F0302020204030204"/>
                <a:cs typeface="Microsoft Sans Serif"/>
              </a:rPr>
              <a:t>Değişimleri Takip Edebilme</a:t>
            </a:r>
            <a:endParaRPr lang="tr-TR" sz="1200" dirty="0">
              <a:solidFill>
                <a:prstClr val="black"/>
              </a:solidFill>
              <a:latin typeface="Calibri Light" panose="020F0302020204030204"/>
              <a:cs typeface="Microsoft Sans Serif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3" y="267810"/>
            <a:ext cx="980563" cy="447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9510" y="4315486"/>
            <a:ext cx="2192127" cy="12631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765" y="3978550"/>
            <a:ext cx="4278169" cy="2025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56" y="4350638"/>
            <a:ext cx="3414664" cy="552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t="739"/>
          <a:stretch/>
        </p:blipFill>
        <p:spPr>
          <a:xfrm>
            <a:off x="6484996" y="5138389"/>
            <a:ext cx="2861461" cy="1869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1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98877" y="118053"/>
            <a:ext cx="1054658" cy="549765"/>
          </a:xfrm>
          <a:prstGeom prst="rect">
            <a:avLst/>
          </a:prstGeom>
        </p:spPr>
      </p:pic>
      <p:sp>
        <p:nvSpPr>
          <p:cNvPr id="16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29710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5">
            <a:extLst>
              <a:ext uri="{FF2B5EF4-FFF2-40B4-BE49-F238E27FC236}">
                <a16:creationId xmlns:a16="http://schemas.microsoft.com/office/drawing/2014/main" id="{55F64609-B1EB-BD2B-AE6B-FFC46A1CF46B}"/>
              </a:ext>
            </a:extLst>
          </p:cNvPr>
          <p:cNvSpPr txBox="1"/>
          <p:nvPr/>
        </p:nvSpPr>
        <p:spPr>
          <a:xfrm>
            <a:off x="336076" y="1301977"/>
            <a:ext cx="10848223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GB" sz="2000" b="1" dirty="0" err="1">
                <a:solidFill>
                  <a:srgbClr val="002169"/>
                </a:solidFill>
              </a:rPr>
              <a:t>Yapay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Zeka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Destekli</a:t>
            </a:r>
            <a:endParaRPr lang="en-GB" sz="2000" b="1" dirty="0">
              <a:solidFill>
                <a:srgbClr val="002169"/>
              </a:solidFill>
            </a:endParaRPr>
          </a:p>
          <a:p>
            <a:pPr algn="ctr"/>
            <a:r>
              <a:rPr lang="en-GB" sz="2000" b="1" dirty="0" err="1">
                <a:solidFill>
                  <a:srgbClr val="002169"/>
                </a:solidFill>
              </a:rPr>
              <a:t>Rotamen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</a:p>
          <a:p>
            <a:pPr algn="ctr"/>
            <a:r>
              <a:rPr lang="en-GB" sz="2000" b="1" dirty="0">
                <a:solidFill>
                  <a:srgbClr val="002169"/>
                </a:solidFill>
              </a:rPr>
              <a:t>Saha </a:t>
            </a:r>
            <a:r>
              <a:rPr lang="en-GB" sz="2000" b="1" dirty="0" err="1">
                <a:solidFill>
                  <a:srgbClr val="002169"/>
                </a:solidFill>
              </a:rPr>
              <a:t>İşgücü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Rota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Planlama</a:t>
            </a:r>
            <a:r>
              <a:rPr lang="en-GB" sz="2000" b="1" dirty="0">
                <a:solidFill>
                  <a:srgbClr val="002169"/>
                </a:solidFill>
              </a:rPr>
              <a:t>, </a:t>
            </a:r>
            <a:r>
              <a:rPr lang="en-GB" sz="2000" b="1" dirty="0" err="1">
                <a:solidFill>
                  <a:srgbClr val="002169"/>
                </a:solidFill>
              </a:rPr>
              <a:t>Optimizasyon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</a:p>
          <a:p>
            <a:pPr algn="ctr"/>
            <a:r>
              <a:rPr lang="en-GB" sz="2000" b="1" dirty="0">
                <a:solidFill>
                  <a:srgbClr val="002169"/>
                </a:solidFill>
              </a:rPr>
              <a:t>Mobil İş ve </a:t>
            </a:r>
            <a:r>
              <a:rPr lang="en-GB" sz="2000" b="1" dirty="0" err="1">
                <a:solidFill>
                  <a:srgbClr val="002169"/>
                </a:solidFill>
              </a:rPr>
              <a:t>Süreç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Takip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Yönetim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Platformu</a:t>
            </a:r>
            <a:endParaRPr lang="tr-TR" sz="2000" b="1" dirty="0">
              <a:solidFill>
                <a:srgbClr val="002169"/>
              </a:solidFill>
            </a:endParaRPr>
          </a:p>
        </p:txBody>
      </p:sp>
      <p:sp>
        <p:nvSpPr>
          <p:cNvPr id="7" name="Metin kutusu 5">
            <a:extLst>
              <a:ext uri="{FF2B5EF4-FFF2-40B4-BE49-F238E27FC236}">
                <a16:creationId xmlns:a16="http://schemas.microsoft.com/office/drawing/2014/main" id="{55F64609-B1EB-BD2B-AE6B-FFC46A1CF46B}"/>
              </a:ext>
            </a:extLst>
          </p:cNvPr>
          <p:cNvSpPr txBox="1"/>
          <p:nvPr/>
        </p:nvSpPr>
        <p:spPr>
          <a:xfrm>
            <a:off x="590670" y="6120403"/>
            <a:ext cx="10848223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GB" sz="2000" b="1" dirty="0" err="1">
                <a:solidFill>
                  <a:srgbClr val="002169"/>
                </a:solidFill>
              </a:rPr>
              <a:t>Sorularınız</a:t>
            </a:r>
            <a:r>
              <a:rPr lang="en-GB" sz="2000" b="1" dirty="0">
                <a:solidFill>
                  <a:srgbClr val="002169"/>
                </a:solidFill>
              </a:rPr>
              <a:t> </a:t>
            </a:r>
            <a:r>
              <a:rPr lang="en-GB" sz="2000" b="1" dirty="0" err="1">
                <a:solidFill>
                  <a:srgbClr val="002169"/>
                </a:solidFill>
              </a:rPr>
              <a:t>için</a:t>
            </a:r>
            <a:endParaRPr lang="en-GB" sz="2000" b="1" dirty="0">
              <a:solidFill>
                <a:srgbClr val="002169"/>
              </a:solidFill>
            </a:endParaRPr>
          </a:p>
          <a:p>
            <a:pPr algn="ctr"/>
            <a:r>
              <a:rPr lang="en-GB" sz="2000" b="1" dirty="0">
                <a:solidFill>
                  <a:srgbClr val="002169"/>
                </a:solidFill>
              </a:rPr>
              <a:t>destek@rotamen.com</a:t>
            </a:r>
            <a:endParaRPr lang="tr-TR" sz="2000" b="1" dirty="0">
              <a:solidFill>
                <a:srgbClr val="00216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2457" y="5354411"/>
            <a:ext cx="5114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rgbClr val="002060"/>
                </a:solidFill>
              </a:rPr>
              <a:t>Teşekkürler</a:t>
            </a:r>
            <a:r>
              <a:rPr lang="en-GB" sz="2800" b="1" dirty="0">
                <a:solidFill>
                  <a:srgbClr val="002060"/>
                </a:solidFill>
              </a:rPr>
              <a:t>!</a:t>
            </a:r>
            <a:endParaRPr lang="tr-TR" sz="2800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4" y="2682017"/>
            <a:ext cx="6925295" cy="2672394"/>
          </a:xfrm>
          <a:prstGeom prst="rect">
            <a:avLst/>
          </a:prstGeom>
        </p:spPr>
      </p:pic>
      <p:sp>
        <p:nvSpPr>
          <p:cNvPr id="9" name="Footer Placeholder 15"/>
          <p:cNvSpPr txBox="1">
            <a:spLocks/>
          </p:cNvSpPr>
          <p:nvPr/>
        </p:nvSpPr>
        <p:spPr>
          <a:xfrm>
            <a:off x="2266680" y="7026225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307748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530692"/>
              </p:ext>
            </p:extLst>
          </p:nvPr>
        </p:nvGraphicFramePr>
        <p:xfrm>
          <a:off x="812800" y="1806577"/>
          <a:ext cx="10642600" cy="40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70607882"/>
                    </a:ext>
                  </a:extLst>
                </a:gridCol>
                <a:gridCol w="7950200">
                  <a:extLst>
                    <a:ext uri="{9D8B030D-6E8A-4147-A177-3AD203B41FA5}">
                      <a16:colId xmlns:a16="http://schemas.microsoft.com/office/drawing/2014/main" val="279565885"/>
                    </a:ext>
                  </a:extLst>
                </a:gridCol>
              </a:tblGrid>
              <a:tr h="357503">
                <a:tc>
                  <a:txBody>
                    <a:bodyPr/>
                    <a:lstStyle/>
                    <a:p>
                      <a:r>
                        <a:rPr lang="en-GB" sz="1800" dirty="0" err="1" smtClean="0"/>
                        <a:t>Rotamen</a:t>
                      </a:r>
                      <a:r>
                        <a:rPr lang="en-GB" sz="1800" baseline="0" dirty="0" smtClean="0"/>
                        <a:t> </a:t>
                      </a:r>
                      <a:r>
                        <a:rPr lang="en-GB" sz="1800" baseline="0" dirty="0" err="1" smtClean="0"/>
                        <a:t>Modül</a:t>
                      </a:r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dirty="0" err="1" smtClean="0"/>
                        <a:t>Fonksiyonel</a:t>
                      </a:r>
                      <a:r>
                        <a:rPr lang="en-GB" sz="1800" baseline="0" dirty="0" smtClean="0"/>
                        <a:t> </a:t>
                      </a:r>
                      <a:r>
                        <a:rPr lang="en-GB" sz="1800" baseline="0" dirty="0" err="1" smtClean="0"/>
                        <a:t>Özellikler</a:t>
                      </a:r>
                      <a:r>
                        <a:rPr lang="en-GB" sz="1800" baseline="0" dirty="0" smtClean="0"/>
                        <a:t> </a:t>
                      </a:r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570814"/>
                  </a:ext>
                </a:extLst>
              </a:tr>
              <a:tr h="6056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Veri </a:t>
                      </a:r>
                      <a:r>
                        <a:rPr lang="en-GB" sz="1600" dirty="0" err="1" smtClean="0"/>
                        <a:t>Girişi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Excel Import</a:t>
                      </a:r>
                      <a:r>
                        <a:rPr lang="tr-TR" sz="1600" baseline="0" dirty="0" smtClean="0"/>
                        <a:t> ( Hızlı ve Kolay Kolon Başlıkları eşleştirme ve kayıt etme özelliğiyle sipariş teslimat datası planlanmak üzere Rotamen’e alınır.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96511"/>
                  </a:ext>
                </a:extLst>
              </a:tr>
              <a:tr h="6056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Lucy-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 err="1" smtClean="0"/>
                        <a:t>Ayarlar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Araç kapasite,</a:t>
                      </a:r>
                      <a:r>
                        <a:rPr lang="tr-TR" sz="1600" baseline="0" dirty="0" smtClean="0"/>
                        <a:t> Gidilemeyen Yollar, Takometre, SLA, Bölge, Bayi birleştirme kural ve kısıtlarının tanımalndığı algoritma ayarları ve öğrenme veri yönetimini içerir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556484"/>
                  </a:ext>
                </a:extLst>
              </a:tr>
              <a:tr h="6056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Lucy –</a:t>
                      </a:r>
                      <a:r>
                        <a:rPr lang="en-GB" sz="1600" baseline="0" dirty="0" smtClean="0"/>
                        <a:t> Web UI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Lucy nin tanımlanan kural ve kısıtlara uyumlu amaç fonksiyona göre oluşturduğu Tır planının planlayıcı tarafından</a:t>
                      </a:r>
                      <a:r>
                        <a:rPr lang="tr-TR" sz="1600" baseline="0" dirty="0" smtClean="0"/>
                        <a:t> kontrolünün sağlanarak onay verildiği ihtiyaç duyulduğunda manuel editlemelerin yapılmasını sağlayan arayüzdür. </a:t>
                      </a:r>
                      <a:r>
                        <a:rPr lang="tr-TR" sz="1600" dirty="0" smtClean="0"/>
                        <a:t>B</a:t>
                      </a:r>
                      <a:r>
                        <a:rPr lang="fi-FI" sz="1600" dirty="0" smtClean="0"/>
                        <a:t>ayi s</a:t>
                      </a:r>
                      <a:r>
                        <a:rPr lang="tr-TR" sz="1600" dirty="0" smtClean="0"/>
                        <a:t>ı</a:t>
                      </a:r>
                      <a:r>
                        <a:rPr lang="fi-FI" sz="1600" dirty="0" smtClean="0"/>
                        <a:t>ralama de</a:t>
                      </a:r>
                      <a:r>
                        <a:rPr lang="tr-TR" sz="1600" dirty="0" smtClean="0"/>
                        <a:t>ğ</a:t>
                      </a:r>
                      <a:r>
                        <a:rPr lang="fi-FI" sz="1600" dirty="0" smtClean="0"/>
                        <a:t>i</a:t>
                      </a:r>
                      <a:r>
                        <a:rPr lang="tr-TR" sz="1600" dirty="0" smtClean="0"/>
                        <a:t>ş</a:t>
                      </a:r>
                      <a:r>
                        <a:rPr lang="fi-FI" sz="1600" dirty="0" smtClean="0"/>
                        <a:t>imi, sipari</a:t>
                      </a:r>
                      <a:r>
                        <a:rPr lang="tr-TR" sz="1600" dirty="0" smtClean="0"/>
                        <a:t>ş</a:t>
                      </a:r>
                      <a:r>
                        <a:rPr lang="fi-FI" sz="1600" dirty="0" smtClean="0"/>
                        <a:t> b</a:t>
                      </a:r>
                      <a:r>
                        <a:rPr lang="tr-TR" sz="1600" dirty="0" smtClean="0"/>
                        <a:t>ö</a:t>
                      </a:r>
                      <a:r>
                        <a:rPr lang="fi-FI" sz="1600" dirty="0" smtClean="0"/>
                        <a:t>lme</a:t>
                      </a:r>
                      <a:r>
                        <a:rPr lang="tr-TR" sz="1600" dirty="0" smtClean="0"/>
                        <a:t>, değişimlerin etkisi</a:t>
                      </a:r>
                      <a:r>
                        <a:rPr lang="tr-TR" sz="1600" baseline="0" dirty="0" smtClean="0"/>
                        <a:t> tek arayüzde harita boyutuyla görünür kılınır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104359"/>
                  </a:ext>
                </a:extLst>
              </a:tr>
              <a:tr h="605610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Veri Çıkışı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Excel Export</a:t>
                      </a:r>
                      <a:r>
                        <a:rPr lang="tr-TR" sz="1600" baseline="0" dirty="0" smtClean="0"/>
                        <a:t> – Onaylanmış Tır planı detaylı olarak çıktı alınmasını sağlayan Rotamen Veri Çıkış fonksiyonudur.  Kullanıcının alışkanlıkları gereği excelin renklendirilmesi tırların boyanması PMI’a özel sağlanmıştır.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552032"/>
                  </a:ext>
                </a:extLst>
              </a:tr>
              <a:tr h="605610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Kredi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bayi 1 Kredi</a:t>
                      </a:r>
                    </a:p>
                    <a:p>
                      <a:r>
                        <a:rPr lang="tr-TR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Kredi Ücretsiz Dolaşım süresi 24 Saat</a:t>
                      </a:r>
                      <a:endParaRPr lang="tr-T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9715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pic>
        <p:nvPicPr>
          <p:cNvPr id="6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sp>
        <p:nvSpPr>
          <p:cNvPr id="7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37649" y="980189"/>
            <a:ext cx="10154351" cy="706647"/>
          </a:xfrm>
        </p:spPr>
        <p:txBody>
          <a:bodyPr>
            <a:normAutofit/>
          </a:bodyPr>
          <a:lstStyle/>
          <a:p>
            <a:r>
              <a:rPr lang="tr-TR" sz="3600" b="1" dirty="0" smtClean="0"/>
              <a:t>Rotamen Lucy Fonksiyonel Özellikler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15702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01" y="1934040"/>
            <a:ext cx="10056004" cy="4797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128003" y="2336022"/>
            <a:ext cx="1635153" cy="21727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Rectangle 12"/>
          <p:cNvSpPr/>
          <p:nvPr/>
        </p:nvSpPr>
        <p:spPr>
          <a:xfrm>
            <a:off x="186336" y="5527524"/>
            <a:ext cx="2294429" cy="1882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192690" y="5527524"/>
            <a:ext cx="2193763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000" b="1" u="sng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tr-TR" sz="2000" b="1" u="sng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600" b="1" u="sng" dirty="0" err="1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Araç</a:t>
            </a:r>
            <a:r>
              <a:rPr lang="tr-TR" sz="1600" b="1" u="sng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Planlamaları</a:t>
            </a:r>
          </a:p>
          <a:p>
            <a:pPr>
              <a:spcAft>
                <a:spcPts val="800"/>
              </a:spcAft>
            </a:pPr>
            <a:r>
              <a:rPr lang="tr-TR" sz="1400" b="1" dirty="0">
                <a:solidFill>
                  <a:schemeClr val="bg1"/>
                </a:solidFill>
              </a:rPr>
              <a:t>MİNİ TABLOLAR</a:t>
            </a:r>
          </a:p>
          <a:p>
            <a:pPr>
              <a:spcAft>
                <a:spcPts val="800"/>
              </a:spcAft>
            </a:pPr>
            <a:r>
              <a:rPr lang="en-US" sz="1200" b="1" dirty="0" err="1">
                <a:solidFill>
                  <a:schemeClr val="bg1"/>
                </a:solidFill>
              </a:rPr>
              <a:t>Planlanmış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araçlarınızın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tr-TR" sz="1200" b="1" dirty="0">
                <a:solidFill>
                  <a:schemeClr val="bg1"/>
                </a:solidFill>
              </a:rPr>
              <a:t>gidilecek Bayi güzergahları, Bayilerin palet miktarları ve Teslim Gününe göre sıralama ve Toplam Araç kapasite ve SLA Uyum bilgisi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26226" y="1074366"/>
            <a:ext cx="2656066" cy="1264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ectangle 15"/>
          <p:cNvSpPr/>
          <p:nvPr/>
        </p:nvSpPr>
        <p:spPr>
          <a:xfrm>
            <a:off x="9126232" y="1068152"/>
            <a:ext cx="2557423" cy="1314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–</a:t>
            </a:r>
            <a:r>
              <a:rPr lang="en-US" sz="2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b="1" u="sng" dirty="0">
                <a:solidFill>
                  <a:srgbClr val="C00000"/>
                </a:solidFill>
                <a:ea typeface="Calibri" panose="020F0502020204030204" pitchFamily="34" charset="0"/>
              </a:rPr>
              <a:t>Planlama Fonksiyonları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b="1" dirty="0">
                <a:solidFill>
                  <a:schemeClr val="bg1"/>
                </a:solidFill>
              </a:rPr>
              <a:t>Tır Bayi – Bölge Aratma, Araç-Bölge Sıralama Değiştirme, Sonuçları Excele Alma, Kilitli – Kilitsiz Araçlar, Araç Doluluk Özet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58965" y="4768966"/>
            <a:ext cx="463615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2</a:t>
            </a:r>
            <a:endParaRPr lang="tr-TR" sz="32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7336" y="2931405"/>
            <a:ext cx="467257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3</a:t>
            </a:r>
            <a:endParaRPr lang="tr-TR" sz="3200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42346" y="4020247"/>
            <a:ext cx="444353" cy="7078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GB" sz="4000" b="1" dirty="0">
                <a:solidFill>
                  <a:srgbClr val="FF0000"/>
                </a:solidFill>
              </a:rPr>
              <a:t>4</a:t>
            </a:r>
            <a:endParaRPr lang="tr-TR" sz="4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87593" y="2430644"/>
            <a:ext cx="460051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1</a:t>
            </a:r>
            <a:endParaRPr lang="tr-TR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89151" y="2330039"/>
            <a:ext cx="157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u="sng" dirty="0">
                <a:solidFill>
                  <a:srgbClr val="C00000"/>
                </a:solidFill>
              </a:rPr>
              <a:t>1 </a:t>
            </a:r>
            <a:r>
              <a:rPr lang="tr-TR" sz="1600" b="1" u="sng" dirty="0">
                <a:solidFill>
                  <a:srgbClr val="C00000"/>
                </a:solidFill>
              </a:rPr>
              <a:t>– Widget </a:t>
            </a:r>
            <a:r>
              <a:rPr lang="en-GB" sz="1600" b="1" u="sng" dirty="0" err="1">
                <a:solidFill>
                  <a:srgbClr val="C00000"/>
                </a:solidFill>
              </a:rPr>
              <a:t>Bilgi</a:t>
            </a:r>
            <a:r>
              <a:rPr lang="en-GB" sz="1600" b="1" u="sng" dirty="0">
                <a:solidFill>
                  <a:srgbClr val="C00000"/>
                </a:solidFill>
              </a:rPr>
              <a:t> </a:t>
            </a:r>
            <a:r>
              <a:rPr lang="en-GB" sz="1600" b="1" u="sng" dirty="0" err="1">
                <a:solidFill>
                  <a:srgbClr val="C00000"/>
                </a:solidFill>
              </a:rPr>
              <a:t>Paneli</a:t>
            </a:r>
            <a:r>
              <a:rPr lang="tr-TR" sz="1600" b="1" u="sng" dirty="0">
                <a:solidFill>
                  <a:srgbClr val="C00000"/>
                </a:solidFill>
              </a:rPr>
              <a:t> </a:t>
            </a:r>
          </a:p>
          <a:p>
            <a:r>
              <a:rPr lang="tr-TR" sz="1400" b="1" dirty="0">
                <a:solidFill>
                  <a:schemeClr val="bg1"/>
                </a:solidFill>
              </a:rPr>
              <a:t>LUCY PLANLAMA SONUÇLARI</a:t>
            </a:r>
          </a:p>
          <a:p>
            <a:endParaRPr lang="tr-TR" sz="1200" b="1" dirty="0">
              <a:solidFill>
                <a:schemeClr val="bg1"/>
              </a:solidFill>
            </a:endParaRPr>
          </a:p>
          <a:p>
            <a:r>
              <a:rPr lang="tr-TR" sz="1200" b="1" dirty="0">
                <a:solidFill>
                  <a:schemeClr val="bg1"/>
                </a:solidFill>
              </a:rPr>
              <a:t>Bayi Adet, Uğrama Adet, Toplam KM, Toplam Mesai, Toplam Palet</a:t>
            </a:r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94450" y="6311198"/>
            <a:ext cx="2292786" cy="1447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Rectangle 25"/>
          <p:cNvSpPr/>
          <p:nvPr/>
        </p:nvSpPr>
        <p:spPr>
          <a:xfrm>
            <a:off x="9694455" y="6296739"/>
            <a:ext cx="2292785" cy="1446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600" b="1" u="sng" dirty="0">
                <a:solidFill>
                  <a:srgbClr val="C00000"/>
                </a:solidFill>
                <a:ea typeface="Calibri" panose="020F0502020204030204" pitchFamily="34" charset="0"/>
              </a:rPr>
              <a:t>4 –</a:t>
            </a:r>
            <a:r>
              <a:rPr lang="en-US" sz="1600" b="1" u="sng" dirty="0">
                <a:solidFill>
                  <a:srgbClr val="C00000"/>
                </a:solidFill>
                <a:ea typeface="Calibri" panose="020F0502020204030204" pitchFamily="34" charset="0"/>
              </a:rPr>
              <a:t> </a:t>
            </a:r>
            <a:r>
              <a:rPr lang="tr-TR" sz="1600" b="1" u="sng" dirty="0">
                <a:solidFill>
                  <a:srgbClr val="C00000"/>
                </a:solidFill>
                <a:ea typeface="Calibri" panose="020F0502020204030204" pitchFamily="34" charset="0"/>
              </a:rPr>
              <a:t>Harita Görünümü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200" b="1" dirty="0">
                <a:solidFill>
                  <a:schemeClr val="bg1"/>
                </a:solidFill>
              </a:rPr>
              <a:t>Bayi Lokasyonları, Tır Güzergahları, Nokta detayları ile görüntülenebilir Bayi Sipariş Detayları, Tahmini Tır varış Saatleri, Uğrama Sayıları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17619" y="6567175"/>
            <a:ext cx="1764683" cy="849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Rectangle 23"/>
          <p:cNvSpPr/>
          <p:nvPr/>
        </p:nvSpPr>
        <p:spPr>
          <a:xfrm>
            <a:off x="3669776" y="6576382"/>
            <a:ext cx="1763756" cy="88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–</a:t>
            </a:r>
            <a:r>
              <a:rPr lang="en-US" sz="1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000" b="1" u="sng" dirty="0">
                <a:solidFill>
                  <a:srgbClr val="C00000"/>
                </a:solidFill>
                <a:ea typeface="Calibri" panose="020F0502020204030204" pitchFamily="34" charset="0"/>
              </a:rPr>
              <a:t>Planlama Fonksiyonları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800" b="1" dirty="0">
                <a:solidFill>
                  <a:schemeClr val="bg1"/>
                </a:solidFill>
              </a:rPr>
              <a:t>Tır Planlamasına Tıra ve Siparişe «Sağ Tık» ile Otomatik Sıralamala, Siparişi Havuza Alma, İş Önerisi gibi planlama fonksiyonları kullanılabilir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80113" y="6613326"/>
            <a:ext cx="1764683" cy="81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Rectangle 33"/>
          <p:cNvSpPr/>
          <p:nvPr/>
        </p:nvSpPr>
        <p:spPr>
          <a:xfrm>
            <a:off x="6480111" y="6612966"/>
            <a:ext cx="1716847" cy="804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–</a:t>
            </a:r>
            <a:r>
              <a:rPr lang="en-US" sz="1000" b="1" u="sng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000" b="1" u="sng" dirty="0">
                <a:solidFill>
                  <a:srgbClr val="C00000"/>
                </a:solidFill>
                <a:ea typeface="Calibri" panose="020F0502020204030204" pitchFamily="34" charset="0"/>
              </a:rPr>
              <a:t>İşlem Geçmişi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900" b="1" dirty="0">
                <a:solidFill>
                  <a:schemeClr val="bg1"/>
                </a:solidFill>
              </a:rPr>
              <a:t>Yapılan Tır Kilitleme, Transfer işlemleri görüntülenebilir, Son işlemler geri alınabilir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74811" y="5818269"/>
            <a:ext cx="314510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56744" y="5551969"/>
            <a:ext cx="314510" cy="40011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tr-TR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003" y="495800"/>
            <a:ext cx="88995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err="1" smtClean="0"/>
              <a:t>Rotamen</a:t>
            </a:r>
            <a:r>
              <a:rPr lang="en-GB" sz="3600" dirty="0" smtClean="0"/>
              <a:t> Lucy Web UI- </a:t>
            </a:r>
            <a:r>
              <a:rPr lang="en-GB" sz="3600" dirty="0" err="1" smtClean="0"/>
              <a:t>Tır</a:t>
            </a:r>
            <a:r>
              <a:rPr lang="en-GB" sz="3600" dirty="0" smtClean="0"/>
              <a:t> Planlama </a:t>
            </a:r>
            <a:r>
              <a:rPr lang="en-GB" sz="3600" dirty="0" err="1" smtClean="0"/>
              <a:t>Arayüzü</a:t>
            </a:r>
            <a:endParaRPr lang="en-GB" sz="3600" dirty="0" smtClean="0"/>
          </a:p>
          <a:p>
            <a:r>
              <a:rPr lang="en-GB" sz="1100" dirty="0" err="1" smtClean="0"/>
              <a:t>Amaç</a:t>
            </a:r>
            <a:r>
              <a:rPr lang="en-GB" sz="1100" dirty="0" smtClean="0"/>
              <a:t> </a:t>
            </a:r>
            <a:r>
              <a:rPr lang="en-GB" sz="1100" dirty="0"/>
              <a:t>Lucy </a:t>
            </a:r>
            <a:r>
              <a:rPr lang="en-GB" sz="1100" dirty="0" err="1"/>
              <a:t>Yapay</a:t>
            </a:r>
            <a:r>
              <a:rPr lang="en-GB" sz="1100" dirty="0"/>
              <a:t> </a:t>
            </a:r>
            <a:r>
              <a:rPr lang="en-GB" sz="1100" dirty="0" err="1"/>
              <a:t>Zeka</a:t>
            </a:r>
            <a:r>
              <a:rPr lang="en-GB" sz="1100" dirty="0"/>
              <a:t> </a:t>
            </a:r>
            <a:r>
              <a:rPr lang="en-GB" sz="1100" dirty="0" err="1"/>
              <a:t>Destekli</a:t>
            </a:r>
            <a:r>
              <a:rPr lang="en-GB" sz="1100" dirty="0"/>
              <a:t> </a:t>
            </a:r>
            <a:r>
              <a:rPr lang="en-GB" sz="1100" dirty="0" err="1"/>
              <a:t>algoritmalar</a:t>
            </a:r>
            <a:r>
              <a:rPr lang="en-GB" sz="1100" dirty="0"/>
              <a:t> </a:t>
            </a:r>
            <a:r>
              <a:rPr lang="en-GB" sz="1100" dirty="0" err="1"/>
              <a:t>ile</a:t>
            </a:r>
            <a:r>
              <a:rPr lang="en-GB" sz="1100" dirty="0"/>
              <a:t> </a:t>
            </a:r>
            <a:r>
              <a:rPr lang="en-GB" sz="1100" dirty="0" err="1"/>
              <a:t>planlayıcıya</a:t>
            </a:r>
            <a:r>
              <a:rPr lang="en-GB" sz="1100" dirty="0"/>
              <a:t> </a:t>
            </a:r>
            <a:r>
              <a:rPr lang="en-GB" sz="1100" dirty="0" err="1"/>
              <a:t>hızlı</a:t>
            </a:r>
            <a:r>
              <a:rPr lang="en-GB" sz="1100" dirty="0"/>
              <a:t> </a:t>
            </a:r>
            <a:r>
              <a:rPr lang="en-GB" sz="1100" dirty="0" err="1"/>
              <a:t>ve</a:t>
            </a:r>
            <a:r>
              <a:rPr lang="en-GB" sz="1100" dirty="0"/>
              <a:t> </a:t>
            </a:r>
            <a:r>
              <a:rPr lang="en-GB" sz="1100" dirty="0" err="1"/>
              <a:t>iş</a:t>
            </a:r>
            <a:r>
              <a:rPr lang="en-GB" sz="1100" dirty="0"/>
              <a:t> </a:t>
            </a:r>
            <a:r>
              <a:rPr lang="en-GB" sz="1100" dirty="0" err="1"/>
              <a:t>kurallarına</a:t>
            </a:r>
            <a:r>
              <a:rPr lang="en-GB" sz="1100" dirty="0"/>
              <a:t> </a:t>
            </a:r>
            <a:r>
              <a:rPr lang="en-GB" sz="1100" dirty="0" err="1"/>
              <a:t>uyumlu</a:t>
            </a:r>
            <a:r>
              <a:rPr lang="en-GB" sz="1100" dirty="0"/>
              <a:t> </a:t>
            </a:r>
            <a:r>
              <a:rPr lang="en-GB" sz="1100" dirty="0" err="1"/>
              <a:t>tır</a:t>
            </a:r>
            <a:r>
              <a:rPr lang="en-GB" sz="1100" dirty="0"/>
              <a:t> </a:t>
            </a:r>
            <a:r>
              <a:rPr lang="en-GB" sz="1100" dirty="0" err="1"/>
              <a:t>planı</a:t>
            </a:r>
            <a:r>
              <a:rPr lang="en-GB" sz="1100" dirty="0"/>
              <a:t> </a:t>
            </a:r>
            <a:r>
              <a:rPr lang="en-GB" sz="1100" dirty="0" err="1"/>
              <a:t>oluşturmak</a:t>
            </a:r>
            <a:r>
              <a:rPr lang="en-GB" sz="1100" dirty="0"/>
              <a:t>, </a:t>
            </a:r>
            <a:r>
              <a:rPr lang="en-GB" sz="1100" dirty="0" err="1"/>
              <a:t>maksimum</a:t>
            </a:r>
            <a:r>
              <a:rPr lang="en-GB" sz="1100" dirty="0"/>
              <a:t> </a:t>
            </a:r>
            <a:r>
              <a:rPr lang="en-GB" sz="1100" dirty="0" err="1"/>
              <a:t>araç</a:t>
            </a:r>
            <a:r>
              <a:rPr lang="en-GB" sz="1100" dirty="0"/>
              <a:t> </a:t>
            </a:r>
            <a:r>
              <a:rPr lang="en-GB" sz="1100" dirty="0" err="1"/>
              <a:t>kapasitesiyle</a:t>
            </a:r>
            <a:r>
              <a:rPr lang="en-GB" sz="1100" dirty="0"/>
              <a:t> </a:t>
            </a:r>
            <a:r>
              <a:rPr lang="en-GB" sz="1100" dirty="0" err="1"/>
              <a:t>doğru</a:t>
            </a:r>
            <a:r>
              <a:rPr lang="en-GB" sz="1100" dirty="0"/>
              <a:t> </a:t>
            </a:r>
            <a:r>
              <a:rPr lang="en-GB" sz="1100" dirty="0" err="1"/>
              <a:t>bölgesel</a:t>
            </a:r>
            <a:r>
              <a:rPr lang="en-GB" sz="1100" dirty="0"/>
              <a:t> </a:t>
            </a:r>
            <a:r>
              <a:rPr lang="en-GB" sz="1100" dirty="0" err="1"/>
              <a:t>birleştirmelerle</a:t>
            </a:r>
            <a:r>
              <a:rPr lang="en-GB" sz="1100" dirty="0"/>
              <a:t> </a:t>
            </a:r>
            <a:r>
              <a:rPr lang="en-GB" sz="1100" dirty="0" err="1"/>
              <a:t>sonuç</a:t>
            </a:r>
            <a:r>
              <a:rPr lang="en-GB" sz="1100" dirty="0"/>
              <a:t> </a:t>
            </a:r>
            <a:r>
              <a:rPr lang="en-GB" sz="1100" dirty="0" err="1"/>
              <a:t>oluşturmak</a:t>
            </a:r>
            <a:r>
              <a:rPr lang="en-GB" sz="1100" dirty="0"/>
              <a:t>, </a:t>
            </a:r>
            <a:r>
              <a:rPr lang="en-GB" sz="1100" dirty="0" err="1"/>
              <a:t>kullanıcının</a:t>
            </a:r>
            <a:r>
              <a:rPr lang="en-GB" sz="1100" dirty="0"/>
              <a:t> </a:t>
            </a:r>
            <a:r>
              <a:rPr lang="en-GB" sz="1100" dirty="0" err="1"/>
              <a:t>tüm</a:t>
            </a:r>
            <a:r>
              <a:rPr lang="en-GB" sz="1100" dirty="0"/>
              <a:t> </a:t>
            </a:r>
            <a:r>
              <a:rPr lang="en-GB" sz="1100" dirty="0" err="1"/>
              <a:t>bilgileri</a:t>
            </a:r>
            <a:r>
              <a:rPr lang="en-GB" sz="1100" dirty="0"/>
              <a:t>, </a:t>
            </a:r>
            <a:r>
              <a:rPr lang="en-GB" sz="1100" dirty="0" err="1"/>
              <a:t>yapacağı</a:t>
            </a:r>
            <a:r>
              <a:rPr lang="en-GB" sz="1100" dirty="0"/>
              <a:t> </a:t>
            </a:r>
            <a:r>
              <a:rPr lang="en-GB" sz="1100" dirty="0" err="1"/>
              <a:t>değişimleri</a:t>
            </a:r>
            <a:r>
              <a:rPr lang="en-GB" sz="1100" dirty="0"/>
              <a:t>, </a:t>
            </a:r>
            <a:r>
              <a:rPr lang="en-GB" sz="1100" dirty="0" err="1"/>
              <a:t>değişimlerin</a:t>
            </a:r>
            <a:r>
              <a:rPr lang="en-GB" sz="1100" dirty="0"/>
              <a:t> </a:t>
            </a:r>
            <a:r>
              <a:rPr lang="en-GB" sz="1100" dirty="0" err="1"/>
              <a:t>etkisini</a:t>
            </a:r>
            <a:r>
              <a:rPr lang="en-GB" sz="1100" dirty="0"/>
              <a:t> </a:t>
            </a:r>
            <a:r>
              <a:rPr lang="en-GB" sz="1100" dirty="0" err="1"/>
              <a:t>tek</a:t>
            </a:r>
            <a:r>
              <a:rPr lang="en-GB" sz="1100" dirty="0"/>
              <a:t> </a:t>
            </a:r>
            <a:r>
              <a:rPr lang="en-GB" sz="1100" dirty="0" err="1"/>
              <a:t>bir</a:t>
            </a:r>
            <a:r>
              <a:rPr lang="en-GB" sz="1100" dirty="0"/>
              <a:t> </a:t>
            </a:r>
            <a:r>
              <a:rPr lang="en-GB" sz="1100" dirty="0" err="1"/>
              <a:t>arayüzde</a:t>
            </a:r>
            <a:r>
              <a:rPr lang="en-GB" sz="1100" dirty="0"/>
              <a:t> </a:t>
            </a:r>
            <a:r>
              <a:rPr lang="en-GB" sz="1100" dirty="0" err="1"/>
              <a:t>görünür</a:t>
            </a:r>
            <a:r>
              <a:rPr lang="en-GB" sz="1100" dirty="0"/>
              <a:t> </a:t>
            </a:r>
            <a:r>
              <a:rPr lang="en-GB" sz="1100" dirty="0" err="1"/>
              <a:t>kılarken</a:t>
            </a:r>
            <a:r>
              <a:rPr lang="en-GB" sz="1100" dirty="0"/>
              <a:t> </a:t>
            </a:r>
            <a:r>
              <a:rPr lang="en-GB" sz="1100" dirty="0" err="1"/>
              <a:t>yapılan</a:t>
            </a:r>
            <a:r>
              <a:rPr lang="en-GB" sz="1100" dirty="0"/>
              <a:t> </a:t>
            </a:r>
            <a:r>
              <a:rPr lang="en-GB" sz="1100" dirty="0" err="1"/>
              <a:t>değişimlerin</a:t>
            </a:r>
            <a:r>
              <a:rPr lang="en-GB" sz="1100" dirty="0"/>
              <a:t> </a:t>
            </a:r>
            <a:r>
              <a:rPr lang="en-GB" sz="1100" dirty="0" err="1"/>
              <a:t>KM’ye</a:t>
            </a:r>
            <a:r>
              <a:rPr lang="en-GB" sz="1100" dirty="0"/>
              <a:t> </a:t>
            </a:r>
            <a:r>
              <a:rPr lang="en-GB" sz="1100" dirty="0" err="1"/>
              <a:t>yol</a:t>
            </a:r>
            <a:r>
              <a:rPr lang="en-GB" sz="1100" dirty="0"/>
              <a:t> </a:t>
            </a:r>
            <a:r>
              <a:rPr lang="en-GB" sz="1100" dirty="0" err="1"/>
              <a:t>süresine</a:t>
            </a:r>
            <a:r>
              <a:rPr lang="en-GB" sz="1100" dirty="0"/>
              <a:t> </a:t>
            </a:r>
            <a:r>
              <a:rPr lang="en-GB" sz="1100" dirty="0" err="1"/>
              <a:t>etkisini</a:t>
            </a:r>
            <a:r>
              <a:rPr lang="en-GB" sz="1100" dirty="0"/>
              <a:t> </a:t>
            </a:r>
            <a:r>
              <a:rPr lang="en-GB" sz="1100" dirty="0" err="1"/>
              <a:t>göstermek</a:t>
            </a:r>
            <a:r>
              <a:rPr lang="en-GB" sz="1100" dirty="0"/>
              <a:t>, </a:t>
            </a:r>
            <a:r>
              <a:rPr lang="en-GB" sz="1100" dirty="0" err="1"/>
              <a:t>yapılan</a:t>
            </a:r>
            <a:r>
              <a:rPr lang="en-GB" sz="1100" dirty="0"/>
              <a:t> </a:t>
            </a:r>
            <a:r>
              <a:rPr lang="en-GB" sz="1100" dirty="0" err="1"/>
              <a:t>manuel</a:t>
            </a:r>
            <a:r>
              <a:rPr lang="en-GB" sz="1100" dirty="0"/>
              <a:t> </a:t>
            </a:r>
            <a:r>
              <a:rPr lang="en-GB" sz="1100" dirty="0" err="1"/>
              <a:t>değişimlerden</a:t>
            </a:r>
            <a:r>
              <a:rPr lang="en-GB" sz="1100" dirty="0"/>
              <a:t> </a:t>
            </a:r>
            <a:r>
              <a:rPr lang="en-GB" sz="1100" dirty="0" err="1"/>
              <a:t>öğrenme</a:t>
            </a:r>
            <a:r>
              <a:rPr lang="en-GB" sz="1100" dirty="0"/>
              <a:t> </a:t>
            </a:r>
            <a:r>
              <a:rPr lang="en-GB" sz="1100" dirty="0" err="1"/>
              <a:t>verisinin</a:t>
            </a:r>
            <a:r>
              <a:rPr lang="en-GB" sz="1100" dirty="0"/>
              <a:t> </a:t>
            </a:r>
            <a:r>
              <a:rPr lang="en-GB" sz="1100" dirty="0" err="1"/>
              <a:t>güncellenmesini</a:t>
            </a:r>
            <a:r>
              <a:rPr lang="en-GB" sz="1100" dirty="0"/>
              <a:t> </a:t>
            </a:r>
            <a:r>
              <a:rPr lang="en-GB" sz="1100" dirty="0" err="1"/>
              <a:t>sağlamak</a:t>
            </a:r>
            <a:r>
              <a:rPr lang="en-GB" sz="1100" dirty="0"/>
              <a:t>, </a:t>
            </a:r>
            <a:r>
              <a:rPr lang="en-GB" sz="1100" dirty="0" err="1"/>
              <a:t>planlamayı</a:t>
            </a:r>
            <a:r>
              <a:rPr lang="en-GB" sz="1100" dirty="0"/>
              <a:t> </a:t>
            </a:r>
            <a:r>
              <a:rPr lang="en-GB" sz="1100" dirty="0" err="1"/>
              <a:t>hızlı</a:t>
            </a:r>
            <a:r>
              <a:rPr lang="en-GB" sz="1100" dirty="0"/>
              <a:t> </a:t>
            </a:r>
            <a:r>
              <a:rPr lang="en-GB" sz="1100" dirty="0" err="1"/>
              <a:t>ve</a:t>
            </a:r>
            <a:r>
              <a:rPr lang="en-GB" sz="1100" dirty="0"/>
              <a:t> </a:t>
            </a:r>
            <a:r>
              <a:rPr lang="en-GB" sz="1100" dirty="0" err="1"/>
              <a:t>kurum</a:t>
            </a:r>
            <a:r>
              <a:rPr lang="en-GB" sz="1100" dirty="0"/>
              <a:t> </a:t>
            </a:r>
            <a:r>
              <a:rPr lang="en-GB" sz="1100" dirty="0" err="1"/>
              <a:t>hafızasında</a:t>
            </a:r>
            <a:r>
              <a:rPr lang="en-GB" sz="1100" dirty="0"/>
              <a:t> </a:t>
            </a:r>
            <a:r>
              <a:rPr lang="en-GB" sz="1100" dirty="0" err="1"/>
              <a:t>birikecek</a:t>
            </a:r>
            <a:r>
              <a:rPr lang="en-GB" sz="1100" dirty="0"/>
              <a:t> </a:t>
            </a:r>
            <a:r>
              <a:rPr lang="en-GB" sz="1100" dirty="0" err="1"/>
              <a:t>yapıda</a:t>
            </a:r>
            <a:r>
              <a:rPr lang="en-GB" sz="1100" dirty="0"/>
              <a:t> </a:t>
            </a:r>
            <a:r>
              <a:rPr lang="en-GB" sz="1100" dirty="0" err="1"/>
              <a:t>gerçekleştirmektir</a:t>
            </a:r>
            <a:r>
              <a:rPr lang="en-GB" sz="1100" dirty="0"/>
              <a:t>.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8299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83696"/>
              </p:ext>
            </p:extLst>
          </p:nvPr>
        </p:nvGraphicFramePr>
        <p:xfrm>
          <a:off x="771166" y="200737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42" y="2699237"/>
            <a:ext cx="3914629" cy="4132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57" y="563146"/>
            <a:ext cx="10154351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Lucy Planlama Araç Tablosu</a:t>
            </a:r>
          </a:p>
        </p:txBody>
      </p:sp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96215" y="79153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30" name="Rectangle 29"/>
          <p:cNvSpPr/>
          <p:nvPr/>
        </p:nvSpPr>
        <p:spPr>
          <a:xfrm>
            <a:off x="4847746" y="2850188"/>
            <a:ext cx="449334" cy="5051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Rectangle 30"/>
          <p:cNvSpPr/>
          <p:nvPr/>
        </p:nvSpPr>
        <p:spPr>
          <a:xfrm>
            <a:off x="4413866" y="2850187"/>
            <a:ext cx="388396" cy="5013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Rectangle 31"/>
          <p:cNvSpPr/>
          <p:nvPr/>
        </p:nvSpPr>
        <p:spPr>
          <a:xfrm>
            <a:off x="2140318" y="6445589"/>
            <a:ext cx="2720790" cy="3865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Rectangle 33"/>
          <p:cNvSpPr/>
          <p:nvPr/>
        </p:nvSpPr>
        <p:spPr>
          <a:xfrm>
            <a:off x="1670396" y="6000360"/>
            <a:ext cx="3190712" cy="3657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Rectangle 39"/>
          <p:cNvSpPr/>
          <p:nvPr/>
        </p:nvSpPr>
        <p:spPr>
          <a:xfrm>
            <a:off x="1670402" y="4089456"/>
            <a:ext cx="3596215" cy="14818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Rectangle 49"/>
          <p:cNvSpPr/>
          <p:nvPr/>
        </p:nvSpPr>
        <p:spPr>
          <a:xfrm>
            <a:off x="2611722" y="2850193"/>
            <a:ext cx="709487" cy="5153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TextBox 50"/>
          <p:cNvSpPr txBox="1"/>
          <p:nvPr/>
        </p:nvSpPr>
        <p:spPr>
          <a:xfrm>
            <a:off x="2727715" y="2325509"/>
            <a:ext cx="38839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rgbClr val="FF0000"/>
                </a:solidFill>
              </a:rPr>
              <a:t>1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41589" y="2315530"/>
            <a:ext cx="38839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19335" y="2305068"/>
            <a:ext cx="411169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82000" y="4583024"/>
            <a:ext cx="38839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rgbClr val="FF0000"/>
                </a:solidFill>
              </a:rPr>
              <a:t>5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47746" y="5784438"/>
            <a:ext cx="38839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rgbClr val="FF0000"/>
                </a:solidFill>
              </a:rPr>
              <a:t>6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78850" y="2850206"/>
            <a:ext cx="913874" cy="5153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TextBox 21"/>
          <p:cNvSpPr txBox="1"/>
          <p:nvPr/>
        </p:nvSpPr>
        <p:spPr>
          <a:xfrm>
            <a:off x="4887659" y="2315530"/>
            <a:ext cx="411169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215" y="6422002"/>
            <a:ext cx="388396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rgbClr val="FF0000"/>
                </a:solidFill>
              </a:rPr>
              <a:t>7</a:t>
            </a:r>
            <a:endParaRPr lang="tr-TR" sz="2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0842" y="2421242"/>
            <a:ext cx="5383965" cy="4651785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49093" y="2500378"/>
            <a:ext cx="538878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Toplam KM: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Tırın depodan çıkış ile Depoya dönüş arasındaki Toplam KM Mesafe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Toplam Yol Süresi: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Aracın depodan çıkış ile Depoya dönüş arasındaki Toplam Mesafe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SLA Uyum: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Aracın depodan çıkış ile Depoya dönüş arasındaki Toplam Mesafe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Araç Kilitleme: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Planlanması onaylanan araçlar kilit sembolüne basılarak onaylanır. Onaylanan araçlar tekrar Lucy çalıştırılmasında yeniden planlanacak araçlar dışında bırakılır.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Tır Güzergahı: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Bayi isimleri yakından uzağa olacak şekilde yukarıdan aşağıya doğru Teslim günleri ile birlikte sıralanır.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Tır Kapasitesi: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Tıra planlanmış Toplam Palet miktarını gösterir. Eğer 26.4 palet üzerinde bir planlama yapılmışsa Kırmızı renk ile gösterilir, Tam Kapasite altında bir planlama yapıldıysa Turuncu renk ile gösterilir.</a:t>
            </a:r>
          </a:p>
          <a:p>
            <a:pPr marL="457185" indent="-457185">
              <a:buAutoNum type="arabicParenR"/>
            </a:pPr>
            <a:r>
              <a:rPr lang="tr-TR" sz="2000" b="1" dirty="0">
                <a:solidFill>
                  <a:schemeClr val="bg1"/>
                </a:solidFill>
              </a:rPr>
              <a:t>Tır Güzergah Bölgesi:</a:t>
            </a:r>
          </a:p>
          <a:p>
            <a:pPr lvl="1"/>
            <a:r>
              <a:rPr lang="tr-TR" sz="1200" dirty="0">
                <a:solidFill>
                  <a:schemeClr val="bg1"/>
                </a:solidFill>
              </a:rPr>
              <a:t>Tırın uğradığı Bayilere göre alt bölge isimlendirmesi yapılır.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Tır planlarının Günlük Rut, Toplam Kapasite, Bölge, Bayi Palet gibi planlama kriterleri Araç tabloları aracılığıyla takip edilebilir.</a:t>
            </a:r>
            <a:endParaRPr lang="tr-TR" dirty="0"/>
          </a:p>
        </p:txBody>
      </p:sp>
      <p:pic>
        <p:nvPicPr>
          <p:cNvPr id="28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6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11173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564962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Siparişlerin Düzenlenmesi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82921"/>
              </p:ext>
            </p:extLst>
          </p:nvPr>
        </p:nvGraphicFramePr>
        <p:xfrm>
          <a:off x="730521" y="199721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337577" y="239651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95559" y="2510269"/>
            <a:ext cx="5302604" cy="1334893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Siparişlerin Eklenmesi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Siparişler kilitlendikten alınan veri ile sipariş exceli hazırlanır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«LH planla» modülü ile planlaması yapılacak veri yüklemesi yapılır.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400" dirty="0"/>
              <a:t>Veri yüklemesi yaparken günlük planlama eklemesi yapılmalıdır.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95558" y="5365946"/>
            <a:ext cx="5302604" cy="1359562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Kolon eşleştirme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İlk kullanımda excel başlıkları ile kolon eşleştirme yapılır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Taslak adı girilerek «Kaydet» butonu ile kaydedilir.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Sonraki kullanımda kaydedilmiş taslak seçilerek otomatik eşleştirme yapılır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082"/>
          <a:stretch/>
        </p:blipFill>
        <p:spPr>
          <a:xfrm>
            <a:off x="922901" y="2556900"/>
            <a:ext cx="5143530" cy="263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8" y="3012973"/>
            <a:ext cx="5146150" cy="832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8" y="5035124"/>
            <a:ext cx="5123576" cy="1602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5678627" y="2678301"/>
            <a:ext cx="417970" cy="1987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988327" y="2785527"/>
            <a:ext cx="800185" cy="413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635864" y="5453869"/>
            <a:ext cx="417970" cy="1420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Rectangle 22"/>
          <p:cNvSpPr/>
          <p:nvPr/>
        </p:nvSpPr>
        <p:spPr>
          <a:xfrm>
            <a:off x="3085688" y="5364573"/>
            <a:ext cx="477357" cy="1461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63039" y="5412844"/>
            <a:ext cx="2886364" cy="858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53834" y="5569231"/>
            <a:ext cx="734672" cy="382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8615" y="1261691"/>
            <a:ext cx="1147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Siparişler kilitlendikten sonra Entegrasyon veya Excel ile Rotamen’e aktarılır.</a:t>
            </a:r>
            <a:endParaRPr lang="tr-TR" dirty="0"/>
          </a:p>
        </p:txBody>
      </p:sp>
      <p:pic>
        <p:nvPicPr>
          <p:cNvPr id="27" name="im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6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23877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57" y="559949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Lucy’nin Çalıştırılması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83513"/>
              </p:ext>
            </p:extLst>
          </p:nvPr>
        </p:nvGraphicFramePr>
        <p:xfrm>
          <a:off x="730521" y="203785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337577" y="243715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95558" y="2437154"/>
            <a:ext cx="5302604" cy="3496810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Lucy Planlama Ayarları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Planlama Kriterleri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100" dirty="0"/>
              <a:t>Senaryo Adı- Başlangıç Tarihi - Başlangıç Depo seçimleri yapılır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Takometre ve zaman kısıtları 2 sürücülü planlamada aşağıdaki parametreler ile kullanılır.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Kısa Mola Süresi: 45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Orta Mola Süresi: 60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Uzun Mola Süresi: 480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Sürüş Zamanı: 270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İş süresi: 45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Uğrama Noktası Açılış Saati: 08:00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Uğrama noktası Kapanış Saati: 17:00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Planlama Seçimleri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Algoritma Tipi: Yeni </a:t>
            </a:r>
            <a:r>
              <a:rPr lang="tr-TR" sz="1050" dirty="0" smtClean="0"/>
              <a:t>Plan/Gerçekleşen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 smtClean="0"/>
              <a:t>Yolculuk </a:t>
            </a:r>
            <a:r>
              <a:rPr lang="tr-TR" sz="1050" dirty="0"/>
              <a:t>Tipi: En kısa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Araç Tipi: Tır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Araç Kapasite Tipi: </a:t>
            </a:r>
            <a:r>
              <a:rPr lang="tr-TR" sz="1050" dirty="0" smtClean="0"/>
              <a:t>Palet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/>
              <a:t>Boşluk Değerlendirme*: Açık/Kapalı</a:t>
            </a:r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 smtClean="0"/>
              <a:t>Günlük Rut**: Öncelikli/Öncelik Yok</a:t>
            </a:r>
            <a:endParaRPr lang="tr-TR" sz="1050" dirty="0" smtClean="0"/>
          </a:p>
          <a:p>
            <a:pPr marL="742927" lvl="1" indent="-285741">
              <a:buFont typeface="Arial" panose="020B0604020202020204" pitchFamily="34" charset="0"/>
              <a:buChar char="•"/>
            </a:pPr>
            <a:r>
              <a:rPr lang="tr-TR" sz="1050" dirty="0" smtClean="0"/>
              <a:t>Transport Öğretimi***</a:t>
            </a:r>
            <a:r>
              <a:rPr lang="tr-TR" sz="1050" dirty="0" smtClean="0"/>
              <a:t>: Açık/Kapalı</a:t>
            </a:r>
            <a:endParaRPr lang="tr-TR" sz="1050" dirty="0"/>
          </a:p>
        </p:txBody>
      </p:sp>
      <p:sp>
        <p:nvSpPr>
          <p:cNvPr id="22" name="Rectangle 21"/>
          <p:cNvSpPr/>
          <p:nvPr/>
        </p:nvSpPr>
        <p:spPr>
          <a:xfrm>
            <a:off x="911738" y="6588186"/>
            <a:ext cx="5302604" cy="492101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Kullanılmayan Yollar</a:t>
            </a:r>
          </a:p>
          <a:p>
            <a:r>
              <a:rPr lang="tr-TR" sz="1400" dirty="0"/>
              <a:t>Yaz/Kış mevsim koşullarına göre kullanılmayacak yollar seçimi yapılır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62" y="4900133"/>
            <a:ext cx="3166556" cy="1595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Lucy Planlamasında İki Sürücülü Takometre Parametreleri, Transport Veri Öğrenim, Palet Maliyet gibi parametreler ile ihtiyaca yönelik seçimler ile planlama ayarları seçilebilir </a:t>
            </a:r>
            <a:endParaRPr lang="tr-TR" dirty="0"/>
          </a:p>
        </p:txBody>
      </p:sp>
      <p:pic>
        <p:nvPicPr>
          <p:cNvPr id="19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14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5361" y="6130687"/>
            <a:ext cx="557817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/>
              <a:t>*Boşluk Değerlendirme</a:t>
            </a:r>
            <a:r>
              <a:rPr lang="tr-TR" sz="1050" dirty="0" smtClean="0"/>
              <a:t>: Planlamada optimum araç üzerinden sipariş miktarına göre kullanılabilir toplam boşluk miktarını en iyi şekilde planlamadaki araçlar arasında dağılmasını sağlar</a:t>
            </a:r>
          </a:p>
          <a:p>
            <a:r>
              <a:rPr lang="tr-TR" sz="1050" b="1" dirty="0" smtClean="0"/>
              <a:t>** Günlük Rut: </a:t>
            </a:r>
            <a:r>
              <a:rPr lang="tr-TR" sz="1050" dirty="0" smtClean="0"/>
              <a:t>Doğu Rotası planlamalarında günlük araç sayısını maximize etmek için önceliklendirmesi açılıp kapatılabilir. Günlük araç sayısındaki artış toplam KM’yi negatif etkileyebilir.</a:t>
            </a:r>
          </a:p>
          <a:p>
            <a:r>
              <a:rPr lang="tr-TR" sz="1050" b="1" dirty="0" smtClean="0"/>
              <a:t>***Transport Öğrenimi</a:t>
            </a:r>
            <a:r>
              <a:rPr lang="tr-TR" sz="1050" dirty="0" smtClean="0"/>
              <a:t>: Lucy daha önce onaylanan senaryolardan beslenerek sonuçlar üretir. </a:t>
            </a:r>
            <a:endParaRPr lang="tr-TR" sz="10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95" y="2592473"/>
            <a:ext cx="5205495" cy="2140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2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571247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 smtClean="0"/>
              <a:t>Planlamanın İlk Kontrolü</a:t>
            </a:r>
            <a:endParaRPr lang="tr-TR" sz="36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55405"/>
              </p:ext>
            </p:extLst>
          </p:nvPr>
        </p:nvGraphicFramePr>
        <p:xfrm>
          <a:off x="821966" y="203785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429022" y="243715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01642" y="2451716"/>
            <a:ext cx="5383965" cy="1085994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Widgetlar</a:t>
            </a:r>
          </a:p>
          <a:p>
            <a:r>
              <a:rPr lang="tr-TR" sz="1400" dirty="0"/>
              <a:t>Özet Bilgi Alanında sırasıyla nokta Sayısı, Planlanan Araç Sayısı/Minimum planlanabilir araç sayısı, Uğrama sayısı, Toplam KM, Toplam Mesai Saati, Planlama Sipariş Palet miktarı ve Tır Palet Boşluk bilgisini görmektesiniz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83568" y="3616996"/>
            <a:ext cx="5383965" cy="1104094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Kullanılabilir Boşluk</a:t>
            </a:r>
          </a:p>
          <a:p>
            <a:r>
              <a:rPr lang="tr-TR" sz="1400" dirty="0"/>
              <a:t>Planlamada örnekteki gibi Max Tır kapasitesi üzerinden hesaplanmış olan 6,94 olarak araçlarda boş bırakılabilecek palet miktarı gösterilir. 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Tırlarda kilitleme işlemi yapıldıkça kilit sembolleri arasında boşluk miktarı gösterimi güncellendiğini göreceksiniz.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Lucy Sonuçları elde edildikten sonra ilave-Düşüm, Günlük Rut, Tersine Rut gibi düzenlemeler için planlamacı müdahalesi ile planlama değiştirilebilir 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3" t="3924" r="1"/>
          <a:stretch/>
        </p:blipFill>
        <p:spPr>
          <a:xfrm>
            <a:off x="881674" y="3184118"/>
            <a:ext cx="5416535" cy="1299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383567" y="4968532"/>
            <a:ext cx="5383965" cy="1869147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 smtClean="0"/>
              <a:t>Günlük ve Çift Rut Araçları</a:t>
            </a:r>
          </a:p>
          <a:p>
            <a:r>
              <a:rPr lang="tr-TR" sz="1400" dirty="0" smtClean="0"/>
              <a:t>Planlamada Örnekteki gibi Günlük Rut ve Çift Rut Araç Adetlerini toplam araç sayısının yanında görebilirsiniz. Sayıya tıklayarak ilgili araçların işaretlenmesini sağlayabilirsiniz.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 smtClean="0"/>
              <a:t>Günlük Rut ile Doğu Rotası planmasında aynı gün döndürülen araç sayısı hesaplanır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 smtClean="0"/>
              <a:t>Çift Rut ile Batı Rotası planlamasında toplam mesai saati 9 saati geçmeyen seferler ikişerli gruplanarak grup sayısını hesaplanır</a:t>
            </a:r>
            <a:endParaRPr lang="tr-TR" sz="1400" dirty="0"/>
          </a:p>
        </p:txBody>
      </p:sp>
      <p:sp>
        <p:nvSpPr>
          <p:cNvPr id="37" name="Rectangle 36"/>
          <p:cNvSpPr/>
          <p:nvPr/>
        </p:nvSpPr>
        <p:spPr>
          <a:xfrm>
            <a:off x="5881016" y="4043681"/>
            <a:ext cx="245464" cy="1988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2" name="Straight Arrow Connector 31"/>
          <p:cNvCxnSpPr>
            <a:stCxn id="37" idx="3"/>
            <a:endCxn id="52" idx="1"/>
          </p:cNvCxnSpPr>
          <p:nvPr/>
        </p:nvCxnSpPr>
        <p:spPr>
          <a:xfrm>
            <a:off x="6126480" y="4143117"/>
            <a:ext cx="257088" cy="25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</p:cNvCxnSpPr>
          <p:nvPr/>
        </p:nvCxnSpPr>
        <p:spPr>
          <a:xfrm flipV="1">
            <a:off x="3589942" y="2830952"/>
            <a:ext cx="2938550" cy="353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69" y="5294630"/>
            <a:ext cx="5387887" cy="127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2216589" y="4043681"/>
            <a:ext cx="195287" cy="1988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411876" y="4137940"/>
            <a:ext cx="3971691" cy="964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27736" y="5922521"/>
            <a:ext cx="1566264" cy="6412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Rectangle 34"/>
          <p:cNvSpPr/>
          <p:nvPr/>
        </p:nvSpPr>
        <p:spPr>
          <a:xfrm>
            <a:off x="2847611" y="5913161"/>
            <a:ext cx="1470389" cy="6302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Rectangle 35"/>
          <p:cNvSpPr/>
          <p:nvPr/>
        </p:nvSpPr>
        <p:spPr>
          <a:xfrm>
            <a:off x="4371611" y="5903105"/>
            <a:ext cx="1500613" cy="6302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Footer Placeholder 15"/>
          <p:cNvSpPr txBox="1">
            <a:spLocks/>
          </p:cNvSpPr>
          <p:nvPr/>
        </p:nvSpPr>
        <p:spPr>
          <a:xfrm>
            <a:off x="2578744" y="6511272"/>
            <a:ext cx="2114535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899" dirty="0" smtClean="0">
                <a:solidFill>
                  <a:schemeClr val="tx1"/>
                </a:solidFill>
              </a:rPr>
              <a:t>3 Çift Rutun ikişerli olarak gösterimi</a:t>
            </a:r>
            <a:endParaRPr lang="en-US" sz="899" dirty="0">
              <a:solidFill>
                <a:schemeClr val="tx1"/>
              </a:solidFill>
            </a:endParaRPr>
          </a:p>
        </p:txBody>
      </p:sp>
      <p:sp>
        <p:nvSpPr>
          <p:cNvPr id="27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13627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8020"/>
              </p:ext>
            </p:extLst>
          </p:nvPr>
        </p:nvGraphicFramePr>
        <p:xfrm>
          <a:off x="821966" y="203785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925" b="1687"/>
          <a:stretch/>
        </p:blipFill>
        <p:spPr>
          <a:xfrm>
            <a:off x="935665" y="2485251"/>
            <a:ext cx="5290603" cy="3446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571247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Tırların Kontrol Edilmesi Ve Kilitlenmesi</a:t>
            </a:r>
          </a:p>
        </p:txBody>
      </p:sp>
      <p:sp>
        <p:nvSpPr>
          <p:cNvPr id="16" name="AutoShape 2" descr="Klavye tuşları stok fotoğraflar | Klavye tuşları telifsiz resimler,  görseller | Depositphotos"/>
          <p:cNvSpPr>
            <a:spLocks noChangeAspect="1" noChangeArrowheads="1"/>
          </p:cNvSpPr>
          <p:nvPr/>
        </p:nvSpPr>
        <p:spPr bwMode="auto">
          <a:xfrm>
            <a:off x="155575" y="3952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8" name="TextBox 17"/>
          <p:cNvSpPr txBox="1"/>
          <p:nvPr/>
        </p:nvSpPr>
        <p:spPr>
          <a:xfrm>
            <a:off x="429022" y="243715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13234" y="2469622"/>
            <a:ext cx="5383965" cy="2155006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Planlama Kontrolü</a:t>
            </a:r>
          </a:p>
          <a:p>
            <a:r>
              <a:rPr lang="tr-TR" sz="1400" dirty="0"/>
              <a:t>Planlama sonucu kontrol edilirken Bölge veya Araç sıralaması kullanılabilir.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Bölge sıralaması ile Lucy planlamasının alt bölgelendirmesine geçiş yapılarak Tır güzergahlarının uzaktan yakına göre sıralanmış alt alta bayi isimlendirmeleri sırasıyla kontrol edin.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Düzenleme ihtiyacı olmayan tırları kilit sembolüne tıklanarak işaretleyin.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Kilitlenen tırlar gizle/göster butonu yardımıyla arayüz ve haritadan kaldırın.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563100" y="2672169"/>
            <a:ext cx="1140336" cy="1036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Lucy Sonuçları elde edildikten sonra ilave-Düşüm, Günlük Rut, Tersine Rut gibi düzenlemeler için planlamacı müdahalesi ile planlama değiştirilebilir </a:t>
            </a:r>
            <a:endParaRPr lang="tr-TR" dirty="0"/>
          </a:p>
        </p:txBody>
      </p:sp>
      <p:pic>
        <p:nvPicPr>
          <p:cNvPr id="25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094"/>
          <a:stretch/>
        </p:blipFill>
        <p:spPr>
          <a:xfrm>
            <a:off x="6512560" y="4754465"/>
            <a:ext cx="5171440" cy="1507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6406297" y="6380667"/>
            <a:ext cx="5383965" cy="692972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 smtClean="0"/>
              <a:t>Akordiyon Görünümü</a:t>
            </a:r>
          </a:p>
          <a:p>
            <a:r>
              <a:rPr lang="tr-TR" sz="1400" dirty="0" smtClean="0"/>
              <a:t>Tırların Depo Çıkış Saati, Bayilere Tahmini Varış Saati detaylarını akordiyon görünümü ile inceleyebilirsiniz</a:t>
            </a:r>
            <a:r>
              <a:rPr lang="tr-TR" sz="1400" u="sng" dirty="0" smtClean="0"/>
              <a:t>.</a:t>
            </a:r>
          </a:p>
        </p:txBody>
      </p:sp>
      <p:sp>
        <p:nvSpPr>
          <p:cNvPr id="28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1466" t="1517" r="77151" b="92553"/>
          <a:stretch/>
        </p:blipFill>
        <p:spPr>
          <a:xfrm>
            <a:off x="1608619" y="6044052"/>
            <a:ext cx="1495271" cy="506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924810" y="6634103"/>
            <a:ext cx="1367619" cy="49113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u="sng" dirty="0" smtClean="0"/>
              <a:t>%100 Dolu Araçlar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73133" y="6639195"/>
            <a:ext cx="1599831" cy="4809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u="sng" dirty="0" smtClean="0">
                <a:solidFill>
                  <a:schemeClr val="tx1"/>
                </a:solidFill>
              </a:rPr>
              <a:t>%100 Doluluk Altındaki Araçlar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34776" y="6639195"/>
            <a:ext cx="1528324" cy="480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u="sng" dirty="0" smtClean="0"/>
              <a:t>%100 Doluluk Üstündeki Araçlar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41615" y="2672169"/>
            <a:ext cx="252656" cy="33762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608619" y="6402162"/>
            <a:ext cx="114767" cy="226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0" idx="0"/>
          </p:cNvCxnSpPr>
          <p:nvPr/>
        </p:nvCxnSpPr>
        <p:spPr>
          <a:xfrm>
            <a:off x="2369135" y="6460157"/>
            <a:ext cx="803914" cy="179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1" idx="0"/>
          </p:cNvCxnSpPr>
          <p:nvPr/>
        </p:nvCxnSpPr>
        <p:spPr>
          <a:xfrm>
            <a:off x="2976239" y="6416167"/>
            <a:ext cx="1822699" cy="223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23527" y="6056144"/>
            <a:ext cx="3086966" cy="458615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050" u="sng" dirty="0" smtClean="0"/>
              <a:t>Doluluk Filtreleme</a:t>
            </a:r>
            <a:endParaRPr lang="tr-TR" sz="1050" u="sng" dirty="0" smtClean="0"/>
          </a:p>
          <a:p>
            <a:r>
              <a:rPr lang="tr-TR" sz="900" dirty="0" smtClean="0"/>
              <a:t>Araçların doluluk adetlerini görebilir ve butonlarına tıklayarak filtreleme yapabilirsiniz</a:t>
            </a:r>
            <a:r>
              <a:rPr lang="tr-TR" sz="1050" dirty="0" smtClean="0"/>
              <a:t>.</a:t>
            </a:r>
            <a:endParaRPr lang="tr-TR" sz="1050" u="sng" dirty="0" smtClean="0"/>
          </a:p>
        </p:txBody>
      </p:sp>
    </p:spTree>
    <p:extLst>
      <p:ext uri="{BB962C8B-B14F-4D97-AF65-F5344CB8AC3E}">
        <p14:creationId xmlns:p14="http://schemas.microsoft.com/office/powerpoint/2010/main" val="21372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11" y="550089"/>
            <a:ext cx="10515600" cy="706647"/>
          </a:xfrm>
        </p:spPr>
        <p:txBody>
          <a:bodyPr>
            <a:normAutofit/>
          </a:bodyPr>
          <a:lstStyle/>
          <a:p>
            <a:r>
              <a:rPr lang="tr-TR" sz="3600" b="1" dirty="0"/>
              <a:t>Tırların İşaretlenmesi ve Düzenlemelerin Belirlenmesi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34255"/>
              </p:ext>
            </p:extLst>
          </p:nvPr>
        </p:nvGraphicFramePr>
        <p:xfrm>
          <a:off x="730526" y="1987059"/>
          <a:ext cx="11049000" cy="515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0">
                  <a:extLst>
                    <a:ext uri="{9D8B030D-6E8A-4147-A177-3AD203B41FA5}">
                      <a16:colId xmlns:a16="http://schemas.microsoft.com/office/drawing/2014/main" val="1775581806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55267171"/>
                    </a:ext>
                  </a:extLst>
                </a:gridCol>
              </a:tblGrid>
              <a:tr h="369126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rgbClr val="046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5185"/>
                  </a:ext>
                </a:extLst>
              </a:tr>
              <a:tr h="4785531"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sz="1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01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37582" y="2386353"/>
            <a:ext cx="49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14208" y="2400554"/>
            <a:ext cx="5383965" cy="2300778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>
                <a:solidFill>
                  <a:schemeClr val="bg1"/>
                </a:solidFill>
              </a:rPr>
              <a:t>Tırların Seçilmesi</a:t>
            </a:r>
          </a:p>
          <a:p>
            <a:r>
              <a:rPr lang="tr-TR" sz="1400" dirty="0">
                <a:solidFill>
                  <a:schemeClr val="bg1"/>
                </a:solidFill>
              </a:rPr>
              <a:t>Planlama sonucuçlarını kontrol ederken Boşlukları değerlendirmek  ve Bayilere başka hangi tırların uğrama yaptığını getirmek istiyorsanız;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Örnekteki gibi Menderes bayi adının solunda yazan yuvarlakta 4 sayısı ile bayiye kaç tırın uğradığını kontrol edin.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Yuvarlağın üzerine tıklayarak Menderese uğrayan tırların Başlıklarını Sarı ile işaretleyin ve varsa eklemek istediğiniz başka Tırları </a:t>
            </a:r>
            <a:r>
              <a:rPr lang="tr-TR" sz="1400" u="sng" dirty="0"/>
              <a:t>CTRL + </a:t>
            </a:r>
            <a:r>
              <a:rPr lang="tr-TR" sz="1400" u="sng" dirty="0" smtClean="0"/>
              <a:t>Sol </a:t>
            </a:r>
            <a:r>
              <a:rPr lang="tr-TR" sz="1400" u="sng" dirty="0"/>
              <a:t>tık </a:t>
            </a:r>
            <a:r>
              <a:rPr lang="tr-TR" sz="1400" dirty="0"/>
              <a:t>ile ekleyin.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u="sng" dirty="0"/>
              <a:t>CTRL + S tuşu </a:t>
            </a:r>
            <a:r>
              <a:rPr lang="tr-TR" sz="1400" dirty="0"/>
              <a:t>ile </a:t>
            </a:r>
            <a:r>
              <a:rPr lang="tr-TR" sz="1400" dirty="0" smtClean="0"/>
              <a:t>Tır Başlıklarını işaretlemiş </a:t>
            </a:r>
            <a:r>
              <a:rPr lang="tr-TR" sz="1400" dirty="0"/>
              <a:t>olduğunuz tırların yanyana gelmesini sağlayın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7"/>
          <a:stretch/>
        </p:blipFill>
        <p:spPr>
          <a:xfrm>
            <a:off x="879770" y="3053023"/>
            <a:ext cx="5070146" cy="3191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Arrow Connector 31"/>
          <p:cNvCxnSpPr/>
          <p:nvPr/>
        </p:nvCxnSpPr>
        <p:spPr>
          <a:xfrm>
            <a:off x="5950465" y="3797597"/>
            <a:ext cx="463966" cy="2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14206" y="4828713"/>
            <a:ext cx="5383965" cy="1502168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Bir siparişi tırların tam dolma amaç fonksiyonuyla en uygun hangi boşluklu arabaya verebilirsiniz?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Aynı bayiye uğrayan araçlarda girdi çıktı maliyetini düşünerek Tır kutucuklarının alt kısmında yazan Toplam Palet renklendirmeleri ile </a:t>
            </a:r>
            <a:r>
              <a:rPr lang="tr-TR" sz="1200" dirty="0"/>
              <a:t>(26,4 palet üzerinden Yeşil=Tam Dolu, Turuncu=Yarım Dolu ve Kırmızı=Palet aşımı yapılmış ve yan tarafında palet boşluklarını görebilirsiniz) </a:t>
            </a:r>
            <a:r>
              <a:rPr lang="tr-TR" sz="1400" dirty="0"/>
              <a:t>takas yapacağınız araçları belirleyin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14206" y="6468312"/>
            <a:ext cx="5383965" cy="635271"/>
          </a:xfrm>
          <a:prstGeom prst="rect">
            <a:avLst/>
          </a:prstGeom>
          <a:solidFill>
            <a:srgbClr val="0466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1400" u="sng" dirty="0"/>
              <a:t>İşaretli Araçları Kaldırma</a:t>
            </a:r>
            <a:r>
              <a:rPr lang="tr-TR" sz="1400" dirty="0"/>
              <a:t>:</a:t>
            </a:r>
          </a:p>
          <a:p>
            <a:pPr marL="285741" indent="-285741">
              <a:buFont typeface="Arial" panose="020B0604020202020204" pitchFamily="34" charset="0"/>
              <a:buChar char="•"/>
            </a:pPr>
            <a:r>
              <a:rPr lang="tr-TR" sz="1400" dirty="0"/>
              <a:t> ESC tuşuna basarak sıralama ve işaretleme yaptığınız araçlarını gösterimini kaldırabilirsiniz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36111" y="5884304"/>
            <a:ext cx="878092" cy="7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8615" y="1261691"/>
            <a:ext cx="114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Çoklu Seçme, Araç Sıralama, İşaretleme gibi fonksiyonel özellikler ile Rotamen Tır Planı arayüzlerinde düzenlemeler yapılabilir </a:t>
            </a:r>
            <a:endParaRPr lang="tr-TR" dirty="0"/>
          </a:p>
        </p:txBody>
      </p:sp>
      <p:pic>
        <p:nvPicPr>
          <p:cNvPr id="20" name="im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4631" y="118053"/>
            <a:ext cx="878903" cy="458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" y="111947"/>
            <a:ext cx="1600143" cy="459300"/>
          </a:xfrm>
          <a:prstGeom prst="rect">
            <a:avLst/>
          </a:prstGeom>
        </p:spPr>
      </p:pic>
      <p:sp>
        <p:nvSpPr>
          <p:cNvPr id="15" name="Footer Placeholder 15"/>
          <p:cNvSpPr txBox="1">
            <a:spLocks/>
          </p:cNvSpPr>
          <p:nvPr/>
        </p:nvSpPr>
        <p:spPr>
          <a:xfrm>
            <a:off x="2192313" y="7393548"/>
            <a:ext cx="8031447" cy="364675"/>
          </a:xfrm>
          <a:prstGeom prst="rect">
            <a:avLst/>
          </a:prstGeom>
        </p:spPr>
        <p:txBody>
          <a:bodyPr vert="horz" lIns="91327" tIns="45664" rIns="91327" bIns="456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99" dirty="0" err="1">
                <a:solidFill>
                  <a:schemeClr val="tx1"/>
                </a:solidFill>
              </a:rPr>
              <a:t>Onuss</a:t>
            </a:r>
            <a:r>
              <a:rPr lang="en-US" sz="899" dirty="0">
                <a:solidFill>
                  <a:schemeClr val="tx1"/>
                </a:solidFill>
              </a:rPr>
              <a:t> </a:t>
            </a:r>
            <a:r>
              <a:rPr lang="en-US" sz="899" dirty="0" err="1">
                <a:solidFill>
                  <a:schemeClr val="tx1"/>
                </a:solidFill>
              </a:rPr>
              <a:t>Bilg</a:t>
            </a:r>
            <a:r>
              <a:rPr lang="en-US" sz="899" dirty="0">
                <a:solidFill>
                  <a:schemeClr val="tx1"/>
                </a:solidFill>
              </a:rPr>
              <a:t>. </a:t>
            </a:r>
            <a:r>
              <a:rPr lang="en-US" sz="899" dirty="0" err="1">
                <a:solidFill>
                  <a:schemeClr val="tx1"/>
                </a:solidFill>
              </a:rPr>
              <a:t>Yaz</a:t>
            </a:r>
            <a:r>
              <a:rPr lang="en-US" sz="899" dirty="0">
                <a:solidFill>
                  <a:schemeClr val="tx1"/>
                </a:solidFill>
              </a:rPr>
              <a:t>. Dan. Ltd. </a:t>
            </a:r>
            <a:r>
              <a:rPr lang="en-US" sz="899" dirty="0" err="1">
                <a:solidFill>
                  <a:schemeClr val="tx1"/>
                </a:solidFill>
              </a:rPr>
              <a:t>Şti</a:t>
            </a:r>
            <a:r>
              <a:rPr lang="en-US" sz="899" dirty="0">
                <a:solidFill>
                  <a:schemeClr val="tx1"/>
                </a:solidFill>
              </a:rPr>
              <a:t>. İTÜ Teknokent ARI-2 A Blok 405 </a:t>
            </a:r>
            <a:r>
              <a:rPr lang="en-US" sz="899" dirty="0" err="1">
                <a:solidFill>
                  <a:schemeClr val="tx1"/>
                </a:solidFill>
              </a:rPr>
              <a:t>Sarıyer</a:t>
            </a:r>
            <a:r>
              <a:rPr lang="en-US" sz="899" dirty="0">
                <a:solidFill>
                  <a:schemeClr val="tx1"/>
                </a:solidFill>
              </a:rPr>
              <a:t> İstanbul</a:t>
            </a:r>
          </a:p>
          <a:p>
            <a:r>
              <a:rPr lang="en-US" sz="899" dirty="0">
                <a:solidFill>
                  <a:schemeClr val="tx1"/>
                </a:solidFill>
              </a:rPr>
              <a:t>www.onuss.com </a:t>
            </a:r>
            <a:r>
              <a:rPr lang="tr-TR" sz="899" dirty="0" smtClean="0">
                <a:solidFill>
                  <a:schemeClr val="tx1"/>
                </a:solidFill>
              </a:rPr>
              <a:t>2002-2025 </a:t>
            </a:r>
            <a:r>
              <a:rPr lang="tr-TR" sz="899" dirty="0">
                <a:solidFill>
                  <a:schemeClr val="tx1"/>
                </a:solidFill>
              </a:rPr>
              <a:t>Tel </a:t>
            </a:r>
            <a:r>
              <a:rPr lang="en-US" sz="899" dirty="0">
                <a:solidFill>
                  <a:schemeClr val="tx1"/>
                </a:solidFill>
              </a:rPr>
              <a:t>212 3257020 </a:t>
            </a:r>
            <a:r>
              <a:rPr lang="tr-TR" sz="899" dirty="0">
                <a:solidFill>
                  <a:schemeClr val="tx1"/>
                </a:solidFill>
              </a:rPr>
              <a:t>Fax </a:t>
            </a:r>
            <a:r>
              <a:rPr lang="en-US" sz="899" dirty="0">
                <a:solidFill>
                  <a:schemeClr val="tx1"/>
                </a:solidFill>
              </a:rPr>
              <a:t>212 325 7017</a:t>
            </a:r>
          </a:p>
        </p:txBody>
      </p:sp>
    </p:spTree>
    <p:extLst>
      <p:ext uri="{BB962C8B-B14F-4D97-AF65-F5344CB8AC3E}">
        <p14:creationId xmlns:p14="http://schemas.microsoft.com/office/powerpoint/2010/main" val="26609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1688</TotalTime>
  <Words>2191</Words>
  <Application>Microsoft Office PowerPoint</Application>
  <PresentationFormat>Custom</PresentationFormat>
  <Paragraphs>240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Microsoft Sans Serif</vt:lpstr>
      <vt:lpstr>Symbol</vt:lpstr>
      <vt:lpstr>Times New Roman</vt:lpstr>
      <vt:lpstr>Office Theme</vt:lpstr>
      <vt:lpstr>PowerPoint Presentation</vt:lpstr>
      <vt:lpstr>Rotamen Lucy Fonksiyonel Özellikler</vt:lpstr>
      <vt:lpstr>PowerPoint Presentation</vt:lpstr>
      <vt:lpstr>Lucy Planlama Araç Tablosu</vt:lpstr>
      <vt:lpstr>Siparişlerin Düzenlenmesi</vt:lpstr>
      <vt:lpstr>Lucy’nin Çalıştırılması</vt:lpstr>
      <vt:lpstr>Planlamanın İlk Kontrolü</vt:lpstr>
      <vt:lpstr>Tırların Kontrol Edilmesi Ve Kilitlenmesi</vt:lpstr>
      <vt:lpstr>Tırların İşaretlenmesi ve Düzenlemelerin Belirlenmesi</vt:lpstr>
      <vt:lpstr>Tırlar Arasında Sipariş Transferleri</vt:lpstr>
      <vt:lpstr>Havuz Araç Sipariş Transfeleri</vt:lpstr>
      <vt:lpstr>KM Değişimleri Görmek için Yenile!</vt:lpstr>
      <vt:lpstr>Harita Kontrolleri ve Sıralama</vt:lpstr>
      <vt:lpstr>Excel Sonuçları ve Rota Onay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Çağrı Kavak</dc:creator>
  <cp:lastModifiedBy>Çağrı Kavak</cp:lastModifiedBy>
  <cp:revision>109</cp:revision>
  <dcterms:created xsi:type="dcterms:W3CDTF">2024-06-03T11:09:13Z</dcterms:created>
  <dcterms:modified xsi:type="dcterms:W3CDTF">2025-07-02T11:53:06Z</dcterms:modified>
</cp:coreProperties>
</file>